
<file path=[Content_Types].xml><?xml version="1.0" encoding="utf-8"?>
<Types xmlns="http://schemas.openxmlformats.org/package/2006/content-types">
  <Default Extension="png" ContentType="image/png"/>
  <Default Extension="emf" ContentType="image/x-emf"/>
  <Default Extension="wmf" ContentType="image/x-wmf"/>
  <Default Extension="rels" ContentType="application/vnd.openxmlformats-package.relationships+xml"/>
  <Default Extension="xml" ContentType="application/xml"/>
  <Default Extension="ppt" ContentType="application/vnd.ms-powerpoi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84" r:id="rId2"/>
    <p:sldId id="287" r:id="rId3"/>
    <p:sldId id="285" r:id="rId4"/>
    <p:sldId id="265" r:id="rId5"/>
    <p:sldId id="291" r:id="rId6"/>
    <p:sldId id="276" r:id="rId7"/>
    <p:sldId id="289" r:id="rId8"/>
    <p:sldId id="290" r:id="rId9"/>
    <p:sldId id="283" r:id="rId10"/>
    <p:sldId id="288" r:id="rId11"/>
    <p:sldId id="277" r:id="rId12"/>
    <p:sldId id="275" r:id="rId13"/>
    <p:sldId id="274" r:id="rId14"/>
    <p:sldId id="292" r:id="rId15"/>
    <p:sldId id="293" r:id="rId16"/>
    <p:sldId id="258" r:id="rId17"/>
    <p:sldId id="278" r:id="rId18"/>
    <p:sldId id="279" r:id="rId19"/>
    <p:sldId id="256" r:id="rId20"/>
    <p:sldId id="260" r:id="rId21"/>
    <p:sldId id="268" r:id="rId22"/>
    <p:sldId id="273" r:id="rId23"/>
    <p:sldId id="262" r:id="rId24"/>
    <p:sldId id="272" r:id="rId25"/>
    <p:sldId id="263" r:id="rId26"/>
    <p:sldId id="266" r:id="rId27"/>
    <p:sldId id="267" r:id="rId28"/>
    <p:sldId id="280" r:id="rId29"/>
    <p:sldId id="282" r:id="rId30"/>
    <p:sldId id="281" r:id="rId31"/>
    <p:sldId id="286" r:id="rId32"/>
    <p:sldId id="294" r:id="rId33"/>
    <p:sldId id="295" r:id="rId3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1380"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965AD494-4BCE-40D9-BAB5-14AB7CB8E06E}" type="datetimeFigureOut">
              <a:rPr lang="es-ES"/>
              <a:pPr>
                <a:defRPr/>
              </a:pPr>
              <a:t>27/09/2013</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ES"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1D142B92-24C3-479E-9CCF-42351DCE72C4}" type="slidenum">
              <a:rPr lang="es-ES"/>
              <a:pPr>
                <a:defRPr/>
              </a:pPr>
              <a:t>‹Nº›</a:t>
            </a:fld>
            <a:endParaRPr lang="es-ES"/>
          </a:p>
        </p:txBody>
      </p:sp>
    </p:spTree>
    <p:extLst>
      <p:ext uri="{BB962C8B-B14F-4D97-AF65-F5344CB8AC3E}">
        <p14:creationId xmlns:p14="http://schemas.microsoft.com/office/powerpoint/2010/main" val="37857278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n-U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a:p>
        </p:txBody>
      </p:sp>
      <p:sp>
        <p:nvSpPr>
          <p:cNvPr id="4" name="3 Marcador de fecha"/>
          <p:cNvSpPr>
            <a:spLocks noGrp="1"/>
          </p:cNvSpPr>
          <p:nvPr>
            <p:ph type="dt" sz="half" idx="10"/>
          </p:nvPr>
        </p:nvSpPr>
        <p:spPr/>
        <p:txBody>
          <a:bodyPr/>
          <a:lstStyle>
            <a:lvl1pPr>
              <a:defRPr/>
            </a:lvl1pPr>
          </a:lstStyle>
          <a:p>
            <a:pPr>
              <a:defRPr/>
            </a:pPr>
            <a:fld id="{6C16DAF2-78DC-4471-A668-5B7F4815549E}" type="datetime1">
              <a:rPr lang="es-ES"/>
              <a:pPr>
                <a:defRPr/>
              </a:pPr>
              <a:t>27/09/2013</a:t>
            </a:fld>
            <a:endParaRPr 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pPr>
              <a:defRPr/>
            </a:pPr>
            <a:fld id="{39173E45-A59E-41AC-9BA2-0E21005FFF09}" type="slidenum">
              <a:rPr lang="en-US"/>
              <a:pPr>
                <a:defRPr/>
              </a:pPr>
              <a:t>‹Nº›</a:t>
            </a:fld>
            <a:endParaRPr lang="en-US"/>
          </a:p>
        </p:txBody>
      </p:sp>
    </p:spTree>
    <p:extLst>
      <p:ext uri="{BB962C8B-B14F-4D97-AF65-F5344CB8AC3E}">
        <p14:creationId xmlns:p14="http://schemas.microsoft.com/office/powerpoint/2010/main" val="3974366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lvl1pPr>
              <a:defRPr/>
            </a:lvl1pPr>
          </a:lstStyle>
          <a:p>
            <a:pPr>
              <a:defRPr/>
            </a:pPr>
            <a:fld id="{DC17ACE1-54AB-4221-BFFA-2C00149F3C9C}" type="datetime1">
              <a:rPr lang="es-ES"/>
              <a:pPr>
                <a:defRPr/>
              </a:pPr>
              <a:t>27/09/2013</a:t>
            </a:fld>
            <a:endParaRPr 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pPr>
              <a:defRPr/>
            </a:pPr>
            <a:fld id="{3CA066DC-581B-46BC-BAE2-DDE36B722C27}" type="slidenum">
              <a:rPr lang="en-US"/>
              <a:pPr>
                <a:defRPr/>
              </a:pPr>
              <a:t>‹Nº›</a:t>
            </a:fld>
            <a:endParaRPr lang="en-US"/>
          </a:p>
        </p:txBody>
      </p:sp>
    </p:spTree>
    <p:extLst>
      <p:ext uri="{BB962C8B-B14F-4D97-AF65-F5344CB8AC3E}">
        <p14:creationId xmlns:p14="http://schemas.microsoft.com/office/powerpoint/2010/main" val="895674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lvl1pPr>
              <a:defRPr/>
            </a:lvl1pPr>
          </a:lstStyle>
          <a:p>
            <a:pPr>
              <a:defRPr/>
            </a:pPr>
            <a:fld id="{B16D8E93-2CE0-459C-9174-95AFC50FA0EE}" type="datetime1">
              <a:rPr lang="es-ES"/>
              <a:pPr>
                <a:defRPr/>
              </a:pPr>
              <a:t>27/09/2013</a:t>
            </a:fld>
            <a:endParaRPr 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pPr>
              <a:defRPr/>
            </a:pPr>
            <a:fld id="{8B668841-E710-4FC8-BA8D-977F4055BABE}" type="slidenum">
              <a:rPr lang="en-US"/>
              <a:pPr>
                <a:defRPr/>
              </a:pPr>
              <a:t>‹Nº›</a:t>
            </a:fld>
            <a:endParaRPr lang="en-US"/>
          </a:p>
        </p:txBody>
      </p:sp>
    </p:spTree>
    <p:extLst>
      <p:ext uri="{BB962C8B-B14F-4D97-AF65-F5344CB8AC3E}">
        <p14:creationId xmlns:p14="http://schemas.microsoft.com/office/powerpoint/2010/main" val="1656455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lvl1pPr>
              <a:defRPr/>
            </a:lvl1pPr>
          </a:lstStyle>
          <a:p>
            <a:pPr>
              <a:defRPr/>
            </a:pPr>
            <a:fld id="{142823E5-4EF5-4C58-BFE9-3C65EA7C1A56}" type="datetime1">
              <a:rPr lang="es-ES"/>
              <a:pPr>
                <a:defRPr/>
              </a:pPr>
              <a:t>27/09/2013</a:t>
            </a:fld>
            <a:endParaRPr 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pPr>
              <a:defRPr/>
            </a:pPr>
            <a:fld id="{1A60924D-3890-4364-A08F-86F2DA34BD37}" type="slidenum">
              <a:rPr lang="en-US"/>
              <a:pPr>
                <a:defRPr/>
              </a:pPr>
              <a:t>‹Nº›</a:t>
            </a:fld>
            <a:endParaRPr lang="en-US"/>
          </a:p>
        </p:txBody>
      </p:sp>
    </p:spTree>
    <p:extLst>
      <p:ext uri="{BB962C8B-B14F-4D97-AF65-F5344CB8AC3E}">
        <p14:creationId xmlns:p14="http://schemas.microsoft.com/office/powerpoint/2010/main" val="1623024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00A9F937-7427-4DCB-B799-5FA81AD31AB6}" type="datetime1">
              <a:rPr lang="es-ES"/>
              <a:pPr>
                <a:defRPr/>
              </a:pPr>
              <a:t>27/09/2013</a:t>
            </a:fld>
            <a:endParaRPr 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pPr>
              <a:defRPr/>
            </a:pPr>
            <a:fld id="{2AA954FD-564B-43F6-88FC-3D11B1064039}" type="slidenum">
              <a:rPr lang="en-US"/>
              <a:pPr>
                <a:defRPr/>
              </a:pPr>
              <a:t>‹Nº›</a:t>
            </a:fld>
            <a:endParaRPr lang="en-US"/>
          </a:p>
        </p:txBody>
      </p:sp>
    </p:spTree>
    <p:extLst>
      <p:ext uri="{BB962C8B-B14F-4D97-AF65-F5344CB8AC3E}">
        <p14:creationId xmlns:p14="http://schemas.microsoft.com/office/powerpoint/2010/main" val="1610088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3 Marcador de fecha"/>
          <p:cNvSpPr>
            <a:spLocks noGrp="1"/>
          </p:cNvSpPr>
          <p:nvPr>
            <p:ph type="dt" sz="half" idx="10"/>
          </p:nvPr>
        </p:nvSpPr>
        <p:spPr/>
        <p:txBody>
          <a:bodyPr/>
          <a:lstStyle>
            <a:lvl1pPr>
              <a:defRPr/>
            </a:lvl1pPr>
          </a:lstStyle>
          <a:p>
            <a:pPr>
              <a:defRPr/>
            </a:pPr>
            <a:fld id="{085A7AE6-1CD5-49E8-8AB2-6081E04123BC}" type="datetime1">
              <a:rPr lang="es-ES"/>
              <a:pPr>
                <a:defRPr/>
              </a:pPr>
              <a:t>27/09/2013</a:t>
            </a:fld>
            <a:endParaRPr lang="en-US"/>
          </a:p>
        </p:txBody>
      </p:sp>
      <p:sp>
        <p:nvSpPr>
          <p:cNvPr id="6" name="4 Marcador de pie de página"/>
          <p:cNvSpPr>
            <a:spLocks noGrp="1"/>
          </p:cNvSpPr>
          <p:nvPr>
            <p:ph type="ftr" sz="quarter" idx="11"/>
          </p:nvPr>
        </p:nvSpPr>
        <p:spPr/>
        <p:txBody>
          <a:bodyPr/>
          <a:lstStyle>
            <a:lvl1pPr>
              <a:defRPr/>
            </a:lvl1pPr>
          </a:lstStyle>
          <a:p>
            <a:pPr>
              <a:defRPr/>
            </a:pPr>
            <a:endParaRPr lang="en-US"/>
          </a:p>
        </p:txBody>
      </p:sp>
      <p:sp>
        <p:nvSpPr>
          <p:cNvPr id="7" name="5 Marcador de número de diapositiva"/>
          <p:cNvSpPr>
            <a:spLocks noGrp="1"/>
          </p:cNvSpPr>
          <p:nvPr>
            <p:ph type="sldNum" sz="quarter" idx="12"/>
          </p:nvPr>
        </p:nvSpPr>
        <p:spPr/>
        <p:txBody>
          <a:bodyPr/>
          <a:lstStyle>
            <a:lvl1pPr>
              <a:defRPr/>
            </a:lvl1pPr>
          </a:lstStyle>
          <a:p>
            <a:pPr>
              <a:defRPr/>
            </a:pPr>
            <a:fld id="{E550D644-D97B-4DA0-9F71-E2D16993CB55}" type="slidenum">
              <a:rPr lang="en-US"/>
              <a:pPr>
                <a:defRPr/>
              </a:pPr>
              <a:t>‹Nº›</a:t>
            </a:fld>
            <a:endParaRPr lang="en-US"/>
          </a:p>
        </p:txBody>
      </p:sp>
    </p:spTree>
    <p:extLst>
      <p:ext uri="{BB962C8B-B14F-4D97-AF65-F5344CB8AC3E}">
        <p14:creationId xmlns:p14="http://schemas.microsoft.com/office/powerpoint/2010/main" val="2073475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3 Marcador de fecha"/>
          <p:cNvSpPr>
            <a:spLocks noGrp="1"/>
          </p:cNvSpPr>
          <p:nvPr>
            <p:ph type="dt" sz="half" idx="10"/>
          </p:nvPr>
        </p:nvSpPr>
        <p:spPr/>
        <p:txBody>
          <a:bodyPr/>
          <a:lstStyle>
            <a:lvl1pPr>
              <a:defRPr/>
            </a:lvl1pPr>
          </a:lstStyle>
          <a:p>
            <a:pPr>
              <a:defRPr/>
            </a:pPr>
            <a:fld id="{525828DF-2A41-4C25-97EA-4F4DDEAFC30E}" type="datetime1">
              <a:rPr lang="es-ES"/>
              <a:pPr>
                <a:defRPr/>
              </a:pPr>
              <a:t>27/09/2013</a:t>
            </a:fld>
            <a:endParaRPr lang="en-US"/>
          </a:p>
        </p:txBody>
      </p:sp>
      <p:sp>
        <p:nvSpPr>
          <p:cNvPr id="8" name="4 Marcador de pie de página"/>
          <p:cNvSpPr>
            <a:spLocks noGrp="1"/>
          </p:cNvSpPr>
          <p:nvPr>
            <p:ph type="ftr" sz="quarter" idx="11"/>
          </p:nvPr>
        </p:nvSpPr>
        <p:spPr/>
        <p:txBody>
          <a:bodyPr/>
          <a:lstStyle>
            <a:lvl1pPr>
              <a:defRPr/>
            </a:lvl1pPr>
          </a:lstStyle>
          <a:p>
            <a:pPr>
              <a:defRPr/>
            </a:pPr>
            <a:endParaRPr lang="en-US"/>
          </a:p>
        </p:txBody>
      </p:sp>
      <p:sp>
        <p:nvSpPr>
          <p:cNvPr id="9" name="5 Marcador de número de diapositiva"/>
          <p:cNvSpPr>
            <a:spLocks noGrp="1"/>
          </p:cNvSpPr>
          <p:nvPr>
            <p:ph type="sldNum" sz="quarter" idx="12"/>
          </p:nvPr>
        </p:nvSpPr>
        <p:spPr/>
        <p:txBody>
          <a:bodyPr/>
          <a:lstStyle>
            <a:lvl1pPr>
              <a:defRPr/>
            </a:lvl1pPr>
          </a:lstStyle>
          <a:p>
            <a:pPr>
              <a:defRPr/>
            </a:pPr>
            <a:fld id="{50EE2EAB-6C0E-4C98-9F5E-E38795B77B0D}" type="slidenum">
              <a:rPr lang="en-US"/>
              <a:pPr>
                <a:defRPr/>
              </a:pPr>
              <a:t>‹Nº›</a:t>
            </a:fld>
            <a:endParaRPr lang="en-US"/>
          </a:p>
        </p:txBody>
      </p:sp>
    </p:spTree>
    <p:extLst>
      <p:ext uri="{BB962C8B-B14F-4D97-AF65-F5344CB8AC3E}">
        <p14:creationId xmlns:p14="http://schemas.microsoft.com/office/powerpoint/2010/main" val="2699876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3 Marcador de fecha"/>
          <p:cNvSpPr>
            <a:spLocks noGrp="1"/>
          </p:cNvSpPr>
          <p:nvPr>
            <p:ph type="dt" sz="half" idx="10"/>
          </p:nvPr>
        </p:nvSpPr>
        <p:spPr/>
        <p:txBody>
          <a:bodyPr/>
          <a:lstStyle>
            <a:lvl1pPr>
              <a:defRPr/>
            </a:lvl1pPr>
          </a:lstStyle>
          <a:p>
            <a:pPr>
              <a:defRPr/>
            </a:pPr>
            <a:fld id="{A36221FB-1374-4FCB-AB35-834A8483D0E4}" type="datetime1">
              <a:rPr lang="es-ES"/>
              <a:pPr>
                <a:defRPr/>
              </a:pPr>
              <a:t>27/09/2013</a:t>
            </a:fld>
            <a:endParaRPr lang="en-US"/>
          </a:p>
        </p:txBody>
      </p:sp>
      <p:sp>
        <p:nvSpPr>
          <p:cNvPr id="4" name="4 Marcador de pie de página"/>
          <p:cNvSpPr>
            <a:spLocks noGrp="1"/>
          </p:cNvSpPr>
          <p:nvPr>
            <p:ph type="ftr" sz="quarter" idx="11"/>
          </p:nvPr>
        </p:nvSpPr>
        <p:spPr/>
        <p:txBody>
          <a:bodyPr/>
          <a:lstStyle>
            <a:lvl1pPr>
              <a:defRPr/>
            </a:lvl1pPr>
          </a:lstStyle>
          <a:p>
            <a:pPr>
              <a:defRPr/>
            </a:pPr>
            <a:endParaRPr lang="en-US"/>
          </a:p>
        </p:txBody>
      </p:sp>
      <p:sp>
        <p:nvSpPr>
          <p:cNvPr id="5" name="5 Marcador de número de diapositiva"/>
          <p:cNvSpPr>
            <a:spLocks noGrp="1"/>
          </p:cNvSpPr>
          <p:nvPr>
            <p:ph type="sldNum" sz="quarter" idx="12"/>
          </p:nvPr>
        </p:nvSpPr>
        <p:spPr/>
        <p:txBody>
          <a:bodyPr/>
          <a:lstStyle>
            <a:lvl1pPr>
              <a:defRPr/>
            </a:lvl1pPr>
          </a:lstStyle>
          <a:p>
            <a:pPr>
              <a:defRPr/>
            </a:pPr>
            <a:fld id="{AA3340A9-6633-42F5-AF78-A216B73CFA2F}" type="slidenum">
              <a:rPr lang="en-US"/>
              <a:pPr>
                <a:defRPr/>
              </a:pPr>
              <a:t>‹Nº›</a:t>
            </a:fld>
            <a:endParaRPr lang="en-US"/>
          </a:p>
        </p:txBody>
      </p:sp>
    </p:spTree>
    <p:extLst>
      <p:ext uri="{BB962C8B-B14F-4D97-AF65-F5344CB8AC3E}">
        <p14:creationId xmlns:p14="http://schemas.microsoft.com/office/powerpoint/2010/main" val="291186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BBCE5C3A-5826-4A75-9525-4288EF226D17}" type="datetime1">
              <a:rPr lang="es-ES"/>
              <a:pPr>
                <a:defRPr/>
              </a:pPr>
              <a:t>27/09/2013</a:t>
            </a:fld>
            <a:endParaRPr lang="en-US"/>
          </a:p>
        </p:txBody>
      </p:sp>
      <p:sp>
        <p:nvSpPr>
          <p:cNvPr id="3" name="4 Marcador de pie de página"/>
          <p:cNvSpPr>
            <a:spLocks noGrp="1"/>
          </p:cNvSpPr>
          <p:nvPr>
            <p:ph type="ftr" sz="quarter" idx="11"/>
          </p:nvPr>
        </p:nvSpPr>
        <p:spPr/>
        <p:txBody>
          <a:bodyPr/>
          <a:lstStyle>
            <a:lvl1pPr>
              <a:defRPr/>
            </a:lvl1pPr>
          </a:lstStyle>
          <a:p>
            <a:pPr>
              <a:defRPr/>
            </a:pPr>
            <a:endParaRPr lang="en-US"/>
          </a:p>
        </p:txBody>
      </p:sp>
      <p:sp>
        <p:nvSpPr>
          <p:cNvPr id="4" name="5 Marcador de número de diapositiva"/>
          <p:cNvSpPr>
            <a:spLocks noGrp="1"/>
          </p:cNvSpPr>
          <p:nvPr>
            <p:ph type="sldNum" sz="quarter" idx="12"/>
          </p:nvPr>
        </p:nvSpPr>
        <p:spPr/>
        <p:txBody>
          <a:bodyPr/>
          <a:lstStyle>
            <a:lvl1pPr>
              <a:defRPr/>
            </a:lvl1pPr>
          </a:lstStyle>
          <a:p>
            <a:pPr>
              <a:defRPr/>
            </a:pPr>
            <a:fld id="{86BEB6DF-037F-426D-B4E6-32FAF24E7C8F}" type="slidenum">
              <a:rPr lang="en-US"/>
              <a:pPr>
                <a:defRPr/>
              </a:pPr>
              <a:t>‹Nº›</a:t>
            </a:fld>
            <a:endParaRPr lang="en-US"/>
          </a:p>
        </p:txBody>
      </p:sp>
    </p:spTree>
    <p:extLst>
      <p:ext uri="{BB962C8B-B14F-4D97-AF65-F5344CB8AC3E}">
        <p14:creationId xmlns:p14="http://schemas.microsoft.com/office/powerpoint/2010/main" val="504647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n-U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0EBF6C3E-1B8C-4988-9587-D26FF58B3B06}" type="datetime1">
              <a:rPr lang="es-ES"/>
              <a:pPr>
                <a:defRPr/>
              </a:pPr>
              <a:t>27/09/2013</a:t>
            </a:fld>
            <a:endParaRPr lang="en-US"/>
          </a:p>
        </p:txBody>
      </p:sp>
      <p:sp>
        <p:nvSpPr>
          <p:cNvPr id="6" name="4 Marcador de pie de página"/>
          <p:cNvSpPr>
            <a:spLocks noGrp="1"/>
          </p:cNvSpPr>
          <p:nvPr>
            <p:ph type="ftr" sz="quarter" idx="11"/>
          </p:nvPr>
        </p:nvSpPr>
        <p:spPr/>
        <p:txBody>
          <a:bodyPr/>
          <a:lstStyle>
            <a:lvl1pPr>
              <a:defRPr/>
            </a:lvl1pPr>
          </a:lstStyle>
          <a:p>
            <a:pPr>
              <a:defRPr/>
            </a:pPr>
            <a:endParaRPr lang="en-US"/>
          </a:p>
        </p:txBody>
      </p:sp>
      <p:sp>
        <p:nvSpPr>
          <p:cNvPr id="7" name="5 Marcador de número de diapositiva"/>
          <p:cNvSpPr>
            <a:spLocks noGrp="1"/>
          </p:cNvSpPr>
          <p:nvPr>
            <p:ph type="sldNum" sz="quarter" idx="12"/>
          </p:nvPr>
        </p:nvSpPr>
        <p:spPr/>
        <p:txBody>
          <a:bodyPr/>
          <a:lstStyle>
            <a:lvl1pPr>
              <a:defRPr/>
            </a:lvl1pPr>
          </a:lstStyle>
          <a:p>
            <a:pPr>
              <a:defRPr/>
            </a:pPr>
            <a:fld id="{9BE0DB40-B092-42EF-8D21-C69AFA61DF44}" type="slidenum">
              <a:rPr lang="en-US"/>
              <a:pPr>
                <a:defRPr/>
              </a:pPr>
              <a:t>‹Nº›</a:t>
            </a:fld>
            <a:endParaRPr lang="en-US"/>
          </a:p>
        </p:txBody>
      </p:sp>
    </p:spTree>
    <p:extLst>
      <p:ext uri="{BB962C8B-B14F-4D97-AF65-F5344CB8AC3E}">
        <p14:creationId xmlns:p14="http://schemas.microsoft.com/office/powerpoint/2010/main" val="3365403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n-U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A085597A-4325-4108-BB27-72FA488E916B}" type="datetime1">
              <a:rPr lang="es-ES"/>
              <a:pPr>
                <a:defRPr/>
              </a:pPr>
              <a:t>27/09/2013</a:t>
            </a:fld>
            <a:endParaRPr lang="en-US"/>
          </a:p>
        </p:txBody>
      </p:sp>
      <p:sp>
        <p:nvSpPr>
          <p:cNvPr id="6" name="4 Marcador de pie de página"/>
          <p:cNvSpPr>
            <a:spLocks noGrp="1"/>
          </p:cNvSpPr>
          <p:nvPr>
            <p:ph type="ftr" sz="quarter" idx="11"/>
          </p:nvPr>
        </p:nvSpPr>
        <p:spPr/>
        <p:txBody>
          <a:bodyPr/>
          <a:lstStyle>
            <a:lvl1pPr>
              <a:defRPr/>
            </a:lvl1pPr>
          </a:lstStyle>
          <a:p>
            <a:pPr>
              <a:defRPr/>
            </a:pPr>
            <a:endParaRPr lang="en-US"/>
          </a:p>
        </p:txBody>
      </p:sp>
      <p:sp>
        <p:nvSpPr>
          <p:cNvPr id="7" name="5 Marcador de número de diapositiva"/>
          <p:cNvSpPr>
            <a:spLocks noGrp="1"/>
          </p:cNvSpPr>
          <p:nvPr>
            <p:ph type="sldNum" sz="quarter" idx="12"/>
          </p:nvPr>
        </p:nvSpPr>
        <p:spPr/>
        <p:txBody>
          <a:bodyPr/>
          <a:lstStyle>
            <a:lvl1pPr>
              <a:defRPr/>
            </a:lvl1pPr>
          </a:lstStyle>
          <a:p>
            <a:pPr>
              <a:defRPr/>
            </a:pPr>
            <a:fld id="{FDCD4E71-DD8D-45A7-8C56-6EDBEBA41716}" type="slidenum">
              <a:rPr lang="en-US"/>
              <a:pPr>
                <a:defRPr/>
              </a:pPr>
              <a:t>‹Nº›</a:t>
            </a:fld>
            <a:endParaRPr lang="en-US"/>
          </a:p>
        </p:txBody>
      </p:sp>
    </p:spTree>
    <p:extLst>
      <p:ext uri="{BB962C8B-B14F-4D97-AF65-F5344CB8AC3E}">
        <p14:creationId xmlns:p14="http://schemas.microsoft.com/office/powerpoint/2010/main" val="1909328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endParaRPr lang="en-US" smtClean="0"/>
          </a:p>
        </p:txBody>
      </p:sp>
      <p:sp>
        <p:nvSpPr>
          <p:cNvPr id="1027" name="2 Marcador de texto"/>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95357188-1679-43F9-92EE-815DF7A20A70}" type="datetime1">
              <a:rPr lang="es-ES"/>
              <a:pPr>
                <a:defRPr/>
              </a:pPr>
              <a:t>27/09/2013</a:t>
            </a:fld>
            <a:endParaRPr lang="en-U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3A7F6E86-09BA-45F7-9B58-39B44E72C43D}" type="slidenum">
              <a:rPr lang="en-US"/>
              <a:pPr>
                <a:defRPr/>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lookfordiagnosis.com/mesh_info.php?term=color&amp;lang=2" TargetMode="External"/><Relationship Id="rId2" Type="http://schemas.openxmlformats.org/officeDocument/2006/relationships/hyperlink" Target="http://www.lookfordiagnosis.com/mesh_info.php?term=mujeres&amp;lang=2" TargetMode="External"/><Relationship Id="rId1" Type="http://schemas.openxmlformats.org/officeDocument/2006/relationships/slideLayout" Target="../slideLayouts/slideLayout7.xml"/><Relationship Id="rId5" Type="http://schemas.openxmlformats.org/officeDocument/2006/relationships/hyperlink" Target="http://www.lookfordiagnosis.com/mesh_info.php?term=micci%C3%B3n&amp;lang=2" TargetMode="External"/><Relationship Id="rId4" Type="http://schemas.openxmlformats.org/officeDocument/2006/relationships/hyperlink" Target="http://www.lookfordiagnosis.com/mesh_info.php?term=dolor&amp;lang=2"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Microsoft_PowerPoint_97-2003_Presentation2.ppt"/><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emf"/></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Microsoft_PowerPoint_97-2003_Presentation3.ppt"/><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8.emf"/></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Microsoft_PowerPoint_97-2003_Presentation4.ppt"/><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0.emf"/></Relationships>
</file>

<file path=ppt/slides/_rels/slide27.xml.rels><?xml version="1.0" encoding="UTF-8" standalone="yes"?>
<Relationships xmlns="http://schemas.openxmlformats.org/package/2006/relationships"><Relationship Id="rId3" Type="http://schemas.openxmlformats.org/officeDocument/2006/relationships/oleObject" Target="../embeddings/Microsoft_PowerPoint_97-2003_Presentation5.ppt"/><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1.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Microsoft_PowerPoint_97-2003_Presentation1.ppt"/><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urologiaonline.com.ar/urologia_hematuria.php"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Título"/>
          <p:cNvSpPr>
            <a:spLocks noGrp="1"/>
          </p:cNvSpPr>
          <p:nvPr>
            <p:ph type="ctrTitle"/>
          </p:nvPr>
        </p:nvSpPr>
        <p:spPr/>
        <p:txBody>
          <a:bodyPr/>
          <a:lstStyle/>
          <a:p>
            <a:pPr eaLnBrk="1" hangingPunct="1"/>
            <a:r>
              <a:rPr lang="es-ES" smtClean="0"/>
              <a:t>Clase</a:t>
            </a:r>
          </a:p>
        </p:txBody>
      </p:sp>
      <p:sp>
        <p:nvSpPr>
          <p:cNvPr id="3075" name="2 Subtítulo"/>
          <p:cNvSpPr>
            <a:spLocks noGrp="1"/>
          </p:cNvSpPr>
          <p:nvPr>
            <p:ph type="subTitle" idx="1"/>
          </p:nvPr>
        </p:nvSpPr>
        <p:spPr>
          <a:xfrm>
            <a:off x="1619250" y="3429000"/>
            <a:ext cx="6400800" cy="1752600"/>
          </a:xfrm>
        </p:spPr>
        <p:txBody>
          <a:bodyPr/>
          <a:lstStyle/>
          <a:p>
            <a:pPr eaLnBrk="1" hangingPunct="1"/>
            <a:r>
              <a:rPr lang="es-ES" sz="6000" b="1" smtClean="0">
                <a:solidFill>
                  <a:schemeClr val="tx1"/>
                </a:solidFill>
              </a:rPr>
              <a:t>Infeccion Urinaria</a:t>
            </a:r>
          </a:p>
        </p:txBody>
      </p:sp>
      <p:sp>
        <p:nvSpPr>
          <p:cNvPr id="4" name="3 Marcador de fecha"/>
          <p:cNvSpPr>
            <a:spLocks noGrp="1"/>
          </p:cNvSpPr>
          <p:nvPr>
            <p:ph type="dt" sz="quarter" idx="10"/>
          </p:nvPr>
        </p:nvSpPr>
        <p:spPr/>
        <p:txBody>
          <a:bodyPr/>
          <a:lstStyle/>
          <a:p>
            <a:pPr>
              <a:defRPr/>
            </a:pPr>
            <a:fld id="{435E0898-7760-4DE7-A176-2AF430FE0B56}" type="datetime1">
              <a:rPr lang="es-ES"/>
              <a:pPr>
                <a:defRPr/>
              </a:pPr>
              <a:t>27/09/2013</a:t>
            </a:fld>
            <a:endParaRPr lang="en-US"/>
          </a:p>
        </p:txBody>
      </p:sp>
      <p:sp>
        <p:nvSpPr>
          <p:cNvPr id="3077"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D7F144D6-2989-47E4-AF3E-FEDF5CAFFACD}" type="slidenum">
              <a:rPr lang="en-US" sz="1200">
                <a:solidFill>
                  <a:srgbClr val="898989"/>
                </a:solidFill>
              </a:rPr>
              <a:pPr>
                <a:spcBef>
                  <a:spcPct val="0"/>
                </a:spcBef>
                <a:buFontTx/>
                <a:buNone/>
              </a:pPr>
              <a:t>1</a:t>
            </a:fld>
            <a:endParaRPr lang="en-US" sz="1200">
              <a:solidFill>
                <a:srgbClr val="898989"/>
              </a:solidFill>
            </a:endParaRPr>
          </a:p>
        </p:txBody>
      </p:sp>
      <p:sp>
        <p:nvSpPr>
          <p:cNvPr id="3078" name="5 CuadroTexto"/>
          <p:cNvSpPr txBox="1">
            <a:spLocks noChangeArrowheads="1"/>
          </p:cNvSpPr>
          <p:nvPr/>
        </p:nvSpPr>
        <p:spPr bwMode="auto">
          <a:xfrm>
            <a:off x="5292725" y="5445125"/>
            <a:ext cx="18716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sz="1800"/>
              <a:t>Dr Jorge Zaiatz</a:t>
            </a:r>
          </a:p>
        </p:txBody>
      </p:sp>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3 Título"/>
          <p:cNvSpPr>
            <a:spLocks noGrp="1"/>
          </p:cNvSpPr>
          <p:nvPr>
            <p:ph type="title"/>
          </p:nvPr>
        </p:nvSpPr>
        <p:spPr/>
        <p:txBody>
          <a:bodyPr/>
          <a:lstStyle/>
          <a:p>
            <a:pPr eaLnBrk="1" hangingPunct="1"/>
            <a:r>
              <a:rPr lang="es-ES" smtClean="0"/>
              <a:t>Cistitis Cronica</a:t>
            </a:r>
          </a:p>
        </p:txBody>
      </p:sp>
      <p:sp>
        <p:nvSpPr>
          <p:cNvPr id="12291" name="4 Marcador de contenido"/>
          <p:cNvSpPr>
            <a:spLocks noGrp="1"/>
          </p:cNvSpPr>
          <p:nvPr>
            <p:ph idx="1"/>
          </p:nvPr>
        </p:nvSpPr>
        <p:spPr/>
        <p:txBody>
          <a:bodyPr/>
          <a:lstStyle/>
          <a:p>
            <a:pPr eaLnBrk="1" hangingPunct="1"/>
            <a:r>
              <a:rPr lang="es-ES" smtClean="0"/>
              <a:t>Se observa en pacientes que llevan sonda vesical por tiempo prolongado o permanente</a:t>
            </a:r>
          </a:p>
          <a:p>
            <a:pPr eaLnBrk="1" hangingPunct="1"/>
            <a:r>
              <a:rPr lang="es-ES" smtClean="0"/>
              <a:t>La mejor manera de combatirla son los lavados vesicales continuos.</a:t>
            </a:r>
          </a:p>
          <a:p>
            <a:pPr eaLnBrk="1" hangingPunct="1"/>
            <a:r>
              <a:rPr lang="es-ES" smtClean="0"/>
              <a:t>El sistema de recoleccion debe permanecer cerrado</a:t>
            </a:r>
          </a:p>
        </p:txBody>
      </p:sp>
      <p:sp>
        <p:nvSpPr>
          <p:cNvPr id="2" name="1 Marcador de fecha"/>
          <p:cNvSpPr>
            <a:spLocks noGrp="1"/>
          </p:cNvSpPr>
          <p:nvPr>
            <p:ph type="dt" sz="quarter" idx="10"/>
          </p:nvPr>
        </p:nvSpPr>
        <p:spPr/>
        <p:txBody>
          <a:bodyPr/>
          <a:lstStyle/>
          <a:p>
            <a:pPr>
              <a:defRPr/>
            </a:pPr>
            <a:fld id="{26F4F7BF-6094-4F66-AD2C-BB6027E3F5C5}" type="datetime1">
              <a:rPr lang="es-ES"/>
              <a:pPr>
                <a:defRPr/>
              </a:pPr>
              <a:t>27/09/2013</a:t>
            </a:fld>
            <a:endParaRPr lang="en-US"/>
          </a:p>
        </p:txBody>
      </p:sp>
      <p:sp>
        <p:nvSpPr>
          <p:cNvPr id="12293" name="2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D56E3E0-CAB8-41B3-AA73-D2C6F342EA63}" type="slidenum">
              <a:rPr lang="en-US" sz="1200">
                <a:solidFill>
                  <a:srgbClr val="898989"/>
                </a:solidFill>
              </a:rPr>
              <a:pPr>
                <a:spcBef>
                  <a:spcPct val="0"/>
                </a:spcBef>
                <a:buFontTx/>
                <a:buNone/>
              </a:pPr>
              <a:t>10</a:t>
            </a:fld>
            <a:endParaRPr lang="en-US" sz="1200">
              <a:solidFill>
                <a:srgbClr val="898989"/>
              </a:solidFill>
            </a:endParaRPr>
          </a:p>
        </p:txBody>
      </p:sp>
    </p:spTree>
  </p:cSld>
  <p:clrMapOvr>
    <a:masterClrMapping/>
  </p:clrMapOvr>
  <p:transition spd="slow">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Rectángulo"/>
          <p:cNvSpPr>
            <a:spLocks noChangeArrowheads="1"/>
          </p:cNvSpPr>
          <p:nvPr/>
        </p:nvSpPr>
        <p:spPr bwMode="auto">
          <a:xfrm>
            <a:off x="755650" y="404813"/>
            <a:ext cx="80645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sz="2400" b="1"/>
              <a:t>Bacterias causantes de infecciones urinarias</a:t>
            </a:r>
            <a:br>
              <a:rPr lang="es-ES" sz="2400" b="1"/>
            </a:br>
            <a:r>
              <a:rPr lang="es-ES" sz="2400" b="1"/>
              <a:t/>
            </a:r>
            <a:br>
              <a:rPr lang="es-ES" sz="2400" b="1"/>
            </a:br>
            <a:r>
              <a:rPr lang="es-ES" sz="2400"/>
              <a:t>En la infección urinaria adquirida en la comunidad el microorganismo más frecuentemente aislado se denomina Escherichia Coli (80%). Otras bacterias involucradas: Klebsiella Pneumoniae, Proteus Mirabilis, Staphylococcus Saprophytico, Enterococo Faecalis.</a:t>
            </a:r>
            <a:br>
              <a:rPr lang="es-ES" sz="2400"/>
            </a:br>
            <a:r>
              <a:rPr lang="es-ES" sz="2400"/>
              <a:t/>
            </a:r>
            <a:br>
              <a:rPr lang="es-ES" sz="2400"/>
            </a:br>
            <a:r>
              <a:rPr lang="es-ES" sz="2400"/>
              <a:t>En las personas hospitalizadas con enfermedades que alteren sus mecanismos de defensa las infecciones urinarias pueden ser causadas por otras bacterias que pueden ser más resistentes a los tratamientos</a:t>
            </a:r>
            <a:endParaRPr lang="en-US" sz="2400"/>
          </a:p>
        </p:txBody>
      </p:sp>
      <p:sp>
        <p:nvSpPr>
          <p:cNvPr id="3" name="2 Marcador de fecha"/>
          <p:cNvSpPr>
            <a:spLocks noGrp="1"/>
          </p:cNvSpPr>
          <p:nvPr>
            <p:ph type="dt" sz="quarter" idx="10"/>
          </p:nvPr>
        </p:nvSpPr>
        <p:spPr/>
        <p:txBody>
          <a:bodyPr/>
          <a:lstStyle/>
          <a:p>
            <a:pPr>
              <a:defRPr/>
            </a:pPr>
            <a:fld id="{34962D15-A6C9-4ACC-829A-BF7C4EB7C24D}" type="datetime1">
              <a:rPr lang="es-ES"/>
              <a:pPr>
                <a:defRPr/>
              </a:pPr>
              <a:t>27/09/2013</a:t>
            </a:fld>
            <a:endParaRPr lang="en-US"/>
          </a:p>
        </p:txBody>
      </p:sp>
      <p:sp>
        <p:nvSpPr>
          <p:cNvPr id="13316" name="3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B86ECBE-168B-4284-802C-486A160738FF}" type="slidenum">
              <a:rPr lang="en-US" sz="1200">
                <a:solidFill>
                  <a:srgbClr val="898989"/>
                </a:solidFill>
              </a:rPr>
              <a:pPr>
                <a:spcBef>
                  <a:spcPct val="0"/>
                </a:spcBef>
                <a:buFontTx/>
                <a:buNone/>
              </a:pPr>
              <a:t>11</a:t>
            </a:fld>
            <a:endParaRPr lang="en-US" sz="1200">
              <a:solidFill>
                <a:srgbClr val="898989"/>
              </a:solidFill>
            </a:endParaRPr>
          </a:p>
        </p:txBody>
      </p:sp>
    </p:spTree>
  </p:cSld>
  <p:clrMapOvr>
    <a:masterClrMapping/>
  </p:clrMapOvr>
  <p:transition>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Título"/>
          <p:cNvSpPr>
            <a:spLocks noGrp="1"/>
          </p:cNvSpPr>
          <p:nvPr>
            <p:ph type="title"/>
          </p:nvPr>
        </p:nvSpPr>
        <p:spPr/>
        <p:txBody>
          <a:bodyPr/>
          <a:lstStyle/>
          <a:p>
            <a:pPr eaLnBrk="1" hangingPunct="1"/>
            <a:r>
              <a:rPr lang="en-US" smtClean="0"/>
              <a:t>Prostatitis Aguda</a:t>
            </a:r>
          </a:p>
        </p:txBody>
      </p:sp>
      <p:sp>
        <p:nvSpPr>
          <p:cNvPr id="3" name="2 Marcador de contenido"/>
          <p:cNvSpPr>
            <a:spLocks noGrp="1"/>
          </p:cNvSpPr>
          <p:nvPr>
            <p:ph idx="1"/>
          </p:nvPr>
        </p:nvSpPr>
        <p:spPr>
          <a:xfrm>
            <a:off x="457200" y="1341438"/>
            <a:ext cx="8229600" cy="4784725"/>
          </a:xfrm>
        </p:spPr>
        <p:txBody>
          <a:bodyPr rtlCol="0">
            <a:normAutofit fontScale="85000" lnSpcReduction="20000"/>
          </a:bodyPr>
          <a:lstStyle/>
          <a:p>
            <a:pPr eaLnBrk="1" fontAlgn="auto" hangingPunct="1">
              <a:spcAft>
                <a:spcPts val="0"/>
              </a:spcAft>
              <a:buFont typeface="Arial" panose="020B0604020202020204" pitchFamily="34" charset="0"/>
              <a:buNone/>
              <a:defRPr/>
            </a:pPr>
            <a:r>
              <a:rPr lang="es-ES" b="1" dirty="0" smtClean="0"/>
              <a:t/>
            </a:r>
            <a:br>
              <a:rPr lang="es-ES" b="1" dirty="0" smtClean="0"/>
            </a:br>
            <a:r>
              <a:rPr lang="es-ES" b="1" dirty="0" smtClean="0"/>
              <a:t/>
            </a:r>
            <a:br>
              <a:rPr lang="es-ES" b="1" dirty="0" smtClean="0"/>
            </a:br>
            <a:r>
              <a:rPr lang="es-ES" dirty="0" smtClean="0"/>
              <a:t>Es la inflamación aguda de la próstata provocada habitualmente por el ingreso de orina infectada dentro del tejido prostático.</a:t>
            </a:r>
            <a:br>
              <a:rPr lang="es-ES" dirty="0" smtClean="0"/>
            </a:br>
            <a:r>
              <a:rPr lang="es-ES" dirty="0" smtClean="0"/>
              <a:t/>
            </a:r>
            <a:br>
              <a:rPr lang="es-ES" dirty="0" smtClean="0"/>
            </a:br>
            <a:r>
              <a:rPr lang="es-ES" dirty="0" smtClean="0"/>
              <a:t>Los síntomas son fiebre, ardor y dificultad para orinar, dolor perineal (dolor y sensación de peso entre los testículos y el ano).</a:t>
            </a:r>
            <a:br>
              <a:rPr lang="es-ES" dirty="0" smtClean="0"/>
            </a:br>
            <a:r>
              <a:rPr lang="es-ES" dirty="0" smtClean="0"/>
              <a:t/>
            </a:r>
            <a:br>
              <a:rPr lang="es-ES" dirty="0" smtClean="0"/>
            </a:br>
            <a:r>
              <a:rPr lang="es-ES" dirty="0" smtClean="0"/>
              <a:t>Existe otra forma de presentación más frecuente que es la prostatitis crónica y se manifiesta como episodios de infección urinaria reiterada y síntomas menos severos (Ver Enfermedades de la Próstata).</a:t>
            </a:r>
            <a:endParaRPr lang="en-US" dirty="0"/>
          </a:p>
        </p:txBody>
      </p:sp>
      <p:sp>
        <p:nvSpPr>
          <p:cNvPr id="4" name="3 Marcador de fecha"/>
          <p:cNvSpPr>
            <a:spLocks noGrp="1"/>
          </p:cNvSpPr>
          <p:nvPr>
            <p:ph type="dt" sz="quarter" idx="10"/>
          </p:nvPr>
        </p:nvSpPr>
        <p:spPr/>
        <p:txBody>
          <a:bodyPr/>
          <a:lstStyle/>
          <a:p>
            <a:pPr>
              <a:defRPr/>
            </a:pPr>
            <a:fld id="{EAADC8F3-0FA1-4040-9358-A67C1B54B26A}" type="datetime1">
              <a:rPr lang="es-ES"/>
              <a:pPr>
                <a:defRPr/>
              </a:pPr>
              <a:t>27/09/2013</a:t>
            </a:fld>
            <a:endParaRPr lang="en-US"/>
          </a:p>
        </p:txBody>
      </p:sp>
      <p:sp>
        <p:nvSpPr>
          <p:cNvPr id="14341"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7418934-60A3-427D-B834-FF56C9621EA1}" type="slidenum">
              <a:rPr lang="en-US" sz="1200">
                <a:solidFill>
                  <a:srgbClr val="898989"/>
                </a:solidFill>
              </a:rPr>
              <a:pPr>
                <a:spcBef>
                  <a:spcPct val="0"/>
                </a:spcBef>
                <a:buFontTx/>
                <a:buNone/>
              </a:pPr>
              <a:t>12</a:t>
            </a:fld>
            <a:endParaRPr lang="en-US" sz="1200">
              <a:solidFill>
                <a:srgbClr val="898989"/>
              </a:solidFill>
            </a:endParaRPr>
          </a:p>
        </p:txBody>
      </p:sp>
    </p:spTree>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nvGraphicFramePr>
        <p:xfrm>
          <a:off x="3048000" y="6126163"/>
          <a:ext cx="6096000" cy="731838"/>
        </p:xfrm>
        <a:graphic>
          <a:graphicData uri="http://schemas.openxmlformats.org/drawingml/2006/table">
            <a:tbl>
              <a:tblPr/>
              <a:tblGrid>
                <a:gridCol w="3048000"/>
                <a:gridCol w="3048000"/>
              </a:tblGrid>
              <a:tr h="365919">
                <a:tc>
                  <a:txBody>
                    <a:bodyPr/>
                    <a:lstStyle/>
                    <a:p>
                      <a:endParaRPr lang="en-US" sz="1800" b="1" dirty="0"/>
                    </a:p>
                  </a:txBody>
                  <a:tcPr marT="45740" marB="45740" anchor="ctr">
                    <a:lnL>
                      <a:noFill/>
                    </a:lnL>
                    <a:lnR>
                      <a:noFill/>
                    </a:lnR>
                    <a:lnT>
                      <a:noFill/>
                    </a:lnT>
                    <a:lnB>
                      <a:noFill/>
                    </a:lnB>
                  </a:tcPr>
                </a:tc>
                <a:tc>
                  <a:txBody>
                    <a:bodyPr/>
                    <a:lstStyle/>
                    <a:p>
                      <a:endParaRPr lang="en-US" sz="1800" dirty="0"/>
                    </a:p>
                  </a:txBody>
                  <a:tcPr marT="45740" marB="45740" anchor="ctr">
                    <a:lnL>
                      <a:noFill/>
                    </a:lnL>
                    <a:lnR>
                      <a:noFill/>
                    </a:lnR>
                    <a:lnT>
                      <a:noFill/>
                    </a:lnT>
                    <a:lnB>
                      <a:noFill/>
                    </a:lnB>
                  </a:tcPr>
                </a:tc>
              </a:tr>
              <a:tr h="365919">
                <a:tc>
                  <a:txBody>
                    <a:bodyPr/>
                    <a:lstStyle/>
                    <a:p>
                      <a:endParaRPr lang="en-US" sz="1800" dirty="0">
                        <a:latin typeface="Arial"/>
                      </a:endParaRPr>
                    </a:p>
                  </a:txBody>
                  <a:tcPr marT="45740" marB="45740" anchor="ctr">
                    <a:lnL>
                      <a:noFill/>
                    </a:lnL>
                    <a:lnR>
                      <a:noFill/>
                    </a:lnR>
                    <a:lnT>
                      <a:noFill/>
                    </a:lnT>
                    <a:lnB>
                      <a:noFill/>
                    </a:lnB>
                  </a:tcPr>
                </a:tc>
                <a:tc>
                  <a:txBody>
                    <a:bodyPr/>
                    <a:lstStyle/>
                    <a:p>
                      <a:endParaRPr lang="en-US" sz="1800" dirty="0"/>
                    </a:p>
                  </a:txBody>
                  <a:tcPr marT="45740" marB="45740">
                    <a:lnL>
                      <a:noFill/>
                    </a:lnL>
                    <a:lnT>
                      <a:noFill/>
                    </a:lnT>
                  </a:tcPr>
                </a:tc>
              </a:tr>
            </a:tbl>
          </a:graphicData>
        </a:graphic>
      </p:graphicFrame>
      <p:sp>
        <p:nvSpPr>
          <p:cNvPr id="15369" name="Rectangle 1"/>
          <p:cNvSpPr>
            <a:spLocks noChangeArrowheads="1"/>
          </p:cNvSpPr>
          <p:nvPr/>
        </p:nvSpPr>
        <p:spPr bwMode="auto">
          <a:xfrm>
            <a:off x="0" y="487363"/>
            <a:ext cx="91440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sz="2200" b="1">
                <a:latin typeface="Arial" panose="020B0604020202020204" pitchFamily="34" charset="0"/>
              </a:rPr>
              <a:t>Cistitis intersticial</a:t>
            </a:r>
            <a:br>
              <a:rPr lang="en-US" sz="2200" b="1">
                <a:latin typeface="Arial" panose="020B0604020202020204" pitchFamily="34" charset="0"/>
              </a:rPr>
            </a:br>
            <a:r>
              <a:rPr lang="en-US" sz="1900" b="1">
                <a:latin typeface="Arial" panose="020B0604020202020204" pitchFamily="34" charset="0"/>
              </a:rPr>
              <a:t>(Cistitis Crónica Intersticial)</a:t>
            </a:r>
            <a:endParaRPr lang="en-US" sz="2200" b="1">
              <a:latin typeface="Arial" panose="020B0604020202020204" pitchFamily="34" charset="0"/>
            </a:endParaRPr>
          </a:p>
          <a:p>
            <a:pPr>
              <a:spcBef>
                <a:spcPct val="0"/>
              </a:spcBef>
              <a:buFontTx/>
              <a:buNone/>
            </a:pPr>
            <a:endParaRPr lang="en-US" sz="1800">
              <a:latin typeface="Arial" panose="020B0604020202020204" pitchFamily="34" charset="0"/>
            </a:endParaRPr>
          </a:p>
        </p:txBody>
      </p:sp>
      <p:sp>
        <p:nvSpPr>
          <p:cNvPr id="15370" name="Rectangle 2"/>
          <p:cNvSpPr>
            <a:spLocks noChangeArrowheads="1"/>
          </p:cNvSpPr>
          <p:nvPr/>
        </p:nvSpPr>
        <p:spPr bwMode="auto">
          <a:xfrm>
            <a:off x="0" y="457200"/>
            <a:ext cx="9144000" cy="15875"/>
          </a:xfrm>
          <a:prstGeom prst="rect">
            <a:avLst/>
          </a:prstGeom>
          <a:solidFill>
            <a:srgbClr val="000000"/>
          </a:solidFill>
          <a:ln w="9525">
            <a:solidFill>
              <a:schemeClr val="tx1"/>
            </a:solidFill>
            <a:miter lim="800000"/>
            <a:headEnd/>
            <a:tailEnd/>
          </a:ln>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s-AR" sz="1800"/>
          </a:p>
        </p:txBody>
      </p:sp>
      <p:sp>
        <p:nvSpPr>
          <p:cNvPr id="15371" name="Rectangle 3"/>
          <p:cNvSpPr>
            <a:spLocks noChangeArrowheads="1"/>
          </p:cNvSpPr>
          <p:nvPr/>
        </p:nvSpPr>
        <p:spPr bwMode="auto">
          <a:xfrm>
            <a:off x="0" y="2163763"/>
            <a:ext cx="9144000" cy="290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01" tIns="-47610" bIns="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AR" sz="2400">
                <a:latin typeface="Arial" panose="020B0604020202020204" pitchFamily="34" charset="0"/>
              </a:rPr>
              <a:t>Trastorno de la vejiga que afecta principalmente a </a:t>
            </a:r>
            <a:r>
              <a:rPr lang="es-AR" sz="2400">
                <a:latin typeface="Arial" panose="020B0604020202020204" pitchFamily="34" charset="0"/>
                <a:hlinkClick r:id="rId2" tooltip="Hembras adultas humanas como entidades culturales, psicológicas, sociológicas, políticas y económicas."/>
              </a:rPr>
              <a:t>mujeres</a:t>
            </a:r>
            <a:r>
              <a:rPr lang="es-AR" sz="2400">
                <a:latin typeface="Arial" panose="020B0604020202020204" pitchFamily="34" charset="0"/>
              </a:rPr>
              <a:t>, con lesión inflamatoria, generalmente en el vértice, y que ataca a todo el grosor de la pared en forma de placas pequeñas de mucosa de </a:t>
            </a:r>
            <a:r>
              <a:rPr lang="es-AR" sz="2400">
                <a:latin typeface="Arial" panose="020B0604020202020204" pitchFamily="34" charset="0"/>
                <a:hlinkClick r:id="rId3"/>
              </a:rPr>
              <a:t>color</a:t>
            </a:r>
            <a:r>
              <a:rPr lang="es-AR" sz="2400">
                <a:latin typeface="Arial" panose="020B0604020202020204" pitchFamily="34" charset="0"/>
              </a:rPr>
              <a:t> rojo pardusco, rodeadas por una red de vasos radiados; las lesiones, llamadas úlceras de Fenwick-Hunner o de Hunner, pueden cicatrizar superficialmente y son muy difíciles deescobrir; en los casos característicos, hay polaquiuria y </a:t>
            </a:r>
            <a:r>
              <a:rPr lang="es-AR" sz="2400">
                <a:latin typeface="Arial" panose="020B0604020202020204" pitchFamily="34" charset="0"/>
                <a:hlinkClick r:id="rId4" tooltip="Sensación desagradable inducida por estímulos nocivos y que generalmente se recibe por terminaciones nerviosas especializadas."/>
              </a:rPr>
              <a:t>dolor</a:t>
            </a:r>
            <a:r>
              <a:rPr lang="es-AR" sz="2400">
                <a:latin typeface="Arial" panose="020B0604020202020204" pitchFamily="34" charset="0"/>
              </a:rPr>
              <a:t> al llenado de la vejiga y al final de la </a:t>
            </a:r>
            <a:r>
              <a:rPr lang="es-AR" sz="2400">
                <a:latin typeface="Arial" panose="020B0604020202020204" pitchFamily="34" charset="0"/>
                <a:hlinkClick r:id="rId5" tooltip="Discharge of URINE, liquid waste processed by the KIDNEY, from the body."/>
              </a:rPr>
              <a:t>micción</a:t>
            </a:r>
            <a:r>
              <a:rPr lang="es-AR" sz="2400">
                <a:latin typeface="Arial" panose="020B0604020202020204" pitchFamily="34" charset="0"/>
              </a:rPr>
              <a:t>. (Dorland, 28ª ed)</a:t>
            </a:r>
          </a:p>
        </p:txBody>
      </p:sp>
      <p:sp>
        <p:nvSpPr>
          <p:cNvPr id="3" name="2 Marcador de fecha"/>
          <p:cNvSpPr>
            <a:spLocks noGrp="1"/>
          </p:cNvSpPr>
          <p:nvPr>
            <p:ph type="dt" sz="quarter" idx="10"/>
          </p:nvPr>
        </p:nvSpPr>
        <p:spPr/>
        <p:txBody>
          <a:bodyPr/>
          <a:lstStyle/>
          <a:p>
            <a:pPr>
              <a:defRPr/>
            </a:pPr>
            <a:fld id="{BF49A3A0-5DD3-4521-924B-8DABC2DD528E}" type="datetime1">
              <a:rPr lang="es-ES"/>
              <a:pPr>
                <a:defRPr/>
              </a:pPr>
              <a:t>27/09/2013</a:t>
            </a:fld>
            <a:endParaRPr lang="en-US"/>
          </a:p>
        </p:txBody>
      </p:sp>
      <p:sp>
        <p:nvSpPr>
          <p:cNvPr id="15373" name="3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1C1B57D-5C30-40C5-A91D-0253AE0CC938}" type="slidenum">
              <a:rPr lang="en-US" sz="1200">
                <a:solidFill>
                  <a:srgbClr val="898989"/>
                </a:solidFill>
              </a:rPr>
              <a:pPr>
                <a:spcBef>
                  <a:spcPct val="0"/>
                </a:spcBef>
                <a:buFontTx/>
                <a:buNone/>
              </a:pPr>
              <a:t>13</a:t>
            </a:fld>
            <a:endParaRPr lang="en-US" sz="1200">
              <a:solidFill>
                <a:srgbClr val="898989"/>
              </a:solidFill>
            </a:endParaRPr>
          </a:p>
        </p:txBody>
      </p:sp>
    </p:spTree>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3 Título"/>
          <p:cNvSpPr>
            <a:spLocks noGrp="1"/>
          </p:cNvSpPr>
          <p:nvPr>
            <p:ph type="title"/>
          </p:nvPr>
        </p:nvSpPr>
        <p:spPr/>
        <p:txBody>
          <a:bodyPr/>
          <a:lstStyle/>
          <a:p>
            <a:pPr eaLnBrk="1" hangingPunct="1"/>
            <a:r>
              <a:rPr lang="es-ES" smtClean="0"/>
              <a:t>Pielonefritis Aguda</a:t>
            </a:r>
          </a:p>
        </p:txBody>
      </p:sp>
      <p:sp>
        <p:nvSpPr>
          <p:cNvPr id="16387" name="4 Marcador de contenido"/>
          <p:cNvSpPr>
            <a:spLocks noGrp="1"/>
          </p:cNvSpPr>
          <p:nvPr>
            <p:ph idx="1"/>
          </p:nvPr>
        </p:nvSpPr>
        <p:spPr/>
        <p:txBody>
          <a:bodyPr/>
          <a:lstStyle/>
          <a:p>
            <a:pPr eaLnBrk="1" hangingPunct="1"/>
            <a:r>
              <a:rPr lang="es-ES" smtClean="0"/>
              <a:t>Infeccion del riñon aguda (primer episodio)</a:t>
            </a:r>
          </a:p>
          <a:p>
            <a:pPr eaLnBrk="1" hangingPunct="1"/>
            <a:r>
              <a:rPr lang="es-ES" smtClean="0"/>
              <a:t>Cuadro clinico definido :</a:t>
            </a:r>
          </a:p>
          <a:p>
            <a:pPr lvl="1" eaLnBrk="1" hangingPunct="1"/>
            <a:r>
              <a:rPr lang="es-ES" smtClean="0"/>
              <a:t>Hipertermia , escalofrios ,</a:t>
            </a:r>
          </a:p>
          <a:p>
            <a:pPr lvl="1" eaLnBrk="1" hangingPunct="1"/>
            <a:r>
              <a:rPr lang="es-ES" smtClean="0"/>
              <a:t>Dolor lumbar </a:t>
            </a:r>
          </a:p>
          <a:p>
            <a:pPr lvl="1" eaLnBrk="1" hangingPunct="1"/>
            <a:r>
              <a:rPr lang="es-ES" smtClean="0"/>
              <a:t>Hematuria</a:t>
            </a:r>
          </a:p>
          <a:p>
            <a:pPr lvl="1" eaLnBrk="1" hangingPunct="1"/>
            <a:r>
              <a:rPr lang="es-ES" smtClean="0"/>
              <a:t>Trastornos gastrointestinales</a:t>
            </a:r>
          </a:p>
          <a:p>
            <a:pPr lvl="1" eaLnBrk="1" hangingPunct="1"/>
            <a:r>
              <a:rPr lang="es-ES" smtClean="0"/>
              <a:t>A veces oligosintomatica</a:t>
            </a:r>
          </a:p>
        </p:txBody>
      </p:sp>
      <p:sp>
        <p:nvSpPr>
          <p:cNvPr id="2" name="1 Marcador de fecha"/>
          <p:cNvSpPr>
            <a:spLocks noGrp="1"/>
          </p:cNvSpPr>
          <p:nvPr>
            <p:ph type="dt" sz="quarter" idx="10"/>
          </p:nvPr>
        </p:nvSpPr>
        <p:spPr/>
        <p:txBody>
          <a:bodyPr/>
          <a:lstStyle/>
          <a:p>
            <a:pPr>
              <a:defRPr/>
            </a:pPr>
            <a:fld id="{26F4F7BF-6094-4F66-AD2C-BB6027E3F5C5}" type="datetime1">
              <a:rPr lang="es-ES"/>
              <a:pPr>
                <a:defRPr/>
              </a:pPr>
              <a:t>27/09/2013</a:t>
            </a:fld>
            <a:endParaRPr lang="en-US"/>
          </a:p>
        </p:txBody>
      </p:sp>
      <p:sp>
        <p:nvSpPr>
          <p:cNvPr id="16389" name="2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10676F6-7D41-48A3-822B-54E07ABF6EB7}" type="slidenum">
              <a:rPr lang="en-US" sz="1200">
                <a:solidFill>
                  <a:srgbClr val="898989"/>
                </a:solidFill>
              </a:rPr>
              <a:pPr>
                <a:spcBef>
                  <a:spcPct val="0"/>
                </a:spcBef>
                <a:buFontTx/>
                <a:buNone/>
              </a:pPr>
              <a:t>14</a:t>
            </a:fld>
            <a:endParaRPr lang="en-US" sz="1200">
              <a:solidFill>
                <a:srgbClr val="898989"/>
              </a:solidFill>
            </a:endParaRPr>
          </a:p>
        </p:txBody>
      </p:sp>
    </p:spTree>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Título"/>
          <p:cNvSpPr>
            <a:spLocks noGrp="1"/>
          </p:cNvSpPr>
          <p:nvPr>
            <p:ph type="title"/>
          </p:nvPr>
        </p:nvSpPr>
        <p:spPr/>
        <p:txBody>
          <a:bodyPr/>
          <a:lstStyle/>
          <a:p>
            <a:pPr eaLnBrk="1" hangingPunct="1"/>
            <a:r>
              <a:rPr lang="es-ES" smtClean="0"/>
              <a:t>Pielonefritis Cronica</a:t>
            </a:r>
          </a:p>
        </p:txBody>
      </p:sp>
      <p:sp>
        <p:nvSpPr>
          <p:cNvPr id="17411" name="2 Marcador de contenido"/>
          <p:cNvSpPr>
            <a:spLocks noGrp="1"/>
          </p:cNvSpPr>
          <p:nvPr>
            <p:ph idx="1"/>
          </p:nvPr>
        </p:nvSpPr>
        <p:spPr/>
        <p:txBody>
          <a:bodyPr/>
          <a:lstStyle/>
          <a:p>
            <a:pPr eaLnBrk="1" hangingPunct="1"/>
            <a:r>
              <a:rPr lang="es-ES" smtClean="0"/>
              <a:t>Incapacidad para concentrar la orina</a:t>
            </a:r>
          </a:p>
          <a:p>
            <a:pPr eaLnBrk="1" hangingPunct="1"/>
            <a:r>
              <a:rPr lang="es-ES" smtClean="0"/>
              <a:t>Alteraciones en el equilibrio acido base</a:t>
            </a:r>
          </a:p>
          <a:p>
            <a:pPr eaLnBrk="1" hangingPunct="1"/>
            <a:r>
              <a:rPr lang="es-ES" smtClean="0"/>
              <a:t>Alteraciones en el equilibrio salino con perdidas renales de sodio</a:t>
            </a:r>
          </a:p>
        </p:txBody>
      </p:sp>
      <p:sp>
        <p:nvSpPr>
          <p:cNvPr id="4" name="3 Marcador de fecha"/>
          <p:cNvSpPr>
            <a:spLocks noGrp="1"/>
          </p:cNvSpPr>
          <p:nvPr>
            <p:ph type="dt" sz="quarter" idx="10"/>
          </p:nvPr>
        </p:nvSpPr>
        <p:spPr/>
        <p:txBody>
          <a:bodyPr/>
          <a:lstStyle/>
          <a:p>
            <a:pPr>
              <a:defRPr/>
            </a:pPr>
            <a:fld id="{753171A8-6347-4D00-BBD3-19CA10CFF494}" type="datetime1">
              <a:rPr lang="es-ES"/>
              <a:pPr>
                <a:defRPr/>
              </a:pPr>
              <a:t>27/09/2013</a:t>
            </a:fld>
            <a:endParaRPr lang="en-US"/>
          </a:p>
        </p:txBody>
      </p:sp>
      <p:sp>
        <p:nvSpPr>
          <p:cNvPr id="17413"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E78A4391-D492-4042-8985-42602E063B6F}" type="slidenum">
              <a:rPr lang="en-US" sz="1200">
                <a:solidFill>
                  <a:srgbClr val="898989"/>
                </a:solidFill>
              </a:rPr>
              <a:pPr>
                <a:spcBef>
                  <a:spcPct val="0"/>
                </a:spcBef>
                <a:buFontTx/>
                <a:buNone/>
              </a:pPr>
              <a:t>15</a:t>
            </a:fld>
            <a:endParaRPr lang="en-US" sz="1200">
              <a:solidFill>
                <a:srgbClr val="898989"/>
              </a:solidFill>
            </a:endParaRPr>
          </a:p>
        </p:txBody>
      </p:sp>
    </p:spTree>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2 Marcador de contenido"/>
          <p:cNvSpPr>
            <a:spLocks noGrp="1"/>
          </p:cNvSpPr>
          <p:nvPr>
            <p:ph idx="1"/>
          </p:nvPr>
        </p:nvSpPr>
        <p:spPr/>
        <p:txBody>
          <a:bodyPr/>
          <a:lstStyle/>
          <a:p>
            <a:pPr eaLnBrk="1" hangingPunct="1"/>
            <a:endParaRPr lang="es-AR" smtClean="0"/>
          </a:p>
        </p:txBody>
      </p:sp>
      <p:pic>
        <p:nvPicPr>
          <p:cNvPr id="18435" name="Picture 2" descr="C:\Documents and Settings\jazaiatz\Desktop\Infeccion Urinaria Diabetes\Diagnostico Diferencial en Inf Urinaria.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836613"/>
            <a:ext cx="9467850" cy="6021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1 Marcador de fecha"/>
          <p:cNvSpPr>
            <a:spLocks noGrp="1"/>
          </p:cNvSpPr>
          <p:nvPr>
            <p:ph type="dt" sz="quarter" idx="10"/>
          </p:nvPr>
        </p:nvSpPr>
        <p:spPr/>
        <p:txBody>
          <a:bodyPr/>
          <a:lstStyle/>
          <a:p>
            <a:pPr>
              <a:defRPr/>
            </a:pPr>
            <a:fld id="{0E6A998D-AEB8-4825-BD16-C5F96F93658A}" type="datetime1">
              <a:rPr lang="es-ES"/>
              <a:pPr>
                <a:defRPr/>
              </a:pPr>
              <a:t>27/09/2013</a:t>
            </a:fld>
            <a:endParaRPr lang="en-US"/>
          </a:p>
        </p:txBody>
      </p:sp>
      <p:sp>
        <p:nvSpPr>
          <p:cNvPr id="18437" name="3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E3F20D83-3990-4C5E-BEDF-AD4D04E43136}" type="slidenum">
              <a:rPr lang="en-US" sz="1200">
                <a:solidFill>
                  <a:srgbClr val="898989"/>
                </a:solidFill>
              </a:rPr>
              <a:pPr>
                <a:spcBef>
                  <a:spcPct val="0"/>
                </a:spcBef>
                <a:buFontTx/>
                <a:buNone/>
              </a:pPr>
              <a:t>16</a:t>
            </a:fld>
            <a:endParaRPr lang="en-US" sz="1200">
              <a:solidFill>
                <a:srgbClr val="898989"/>
              </a:solidFill>
            </a:endParaRPr>
          </a:p>
        </p:txBody>
      </p:sp>
    </p:spTree>
  </p:cSld>
  <p:clrMapOvr>
    <a:masterClrMapping/>
  </p:clrMapOvr>
  <p:transition spd="slow">
    <p:split orient="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Rectángulo"/>
          <p:cNvSpPr>
            <a:spLocks noChangeArrowheads="1"/>
          </p:cNvSpPr>
          <p:nvPr/>
        </p:nvSpPr>
        <p:spPr bwMode="auto">
          <a:xfrm>
            <a:off x="323850" y="333375"/>
            <a:ext cx="8424863" cy="563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sz="1800" b="1"/>
              <a:t>Factores que predisponen a la infección del aparato urinario</a:t>
            </a:r>
            <a:endParaRPr lang="es-ES" sz="1800"/>
          </a:p>
          <a:p>
            <a:pPr eaLnBrk="1" hangingPunct="1">
              <a:spcBef>
                <a:spcPct val="0"/>
              </a:spcBef>
              <a:buFontTx/>
              <a:buNone/>
            </a:pPr>
            <a:r>
              <a:rPr lang="es-ES" sz="1800"/>
              <a:t>1. Obstrucción: es uno de los factores más importantes. Cualquier alteración en la anatomía del sistema urinario que altere el flujo de orina (Ej.: próstata aumentada de tamaño, cálculos, tumores, quistes, divertículos) incrementa el riesgo de infección.</a:t>
            </a:r>
            <a:br>
              <a:rPr lang="es-ES" sz="1800"/>
            </a:br>
            <a:r>
              <a:rPr lang="es-ES" sz="1800"/>
              <a:t/>
            </a:r>
            <a:br>
              <a:rPr lang="es-ES" sz="1800"/>
            </a:br>
            <a:r>
              <a:rPr lang="es-ES" sz="1800"/>
              <a:t>2. Edad: las personas mayores de 65 años presentan una predisposición mayor para el desarrollo de infecciones urinarias por diversas causas.</a:t>
            </a:r>
            <a:br>
              <a:rPr lang="es-ES" sz="1800"/>
            </a:br>
            <a:r>
              <a:rPr lang="es-ES" sz="1800"/>
              <a:t/>
            </a:r>
            <a:br>
              <a:rPr lang="es-ES" sz="1800"/>
            </a:br>
            <a:r>
              <a:rPr lang="es-ES" sz="1800"/>
              <a:t>3. Diabetes: los pacientes diabéticos también presentan mayor predisposición para el desarrollo de infecciones urinarias.</a:t>
            </a:r>
            <a:br>
              <a:rPr lang="es-ES" sz="1800"/>
            </a:br>
            <a:r>
              <a:rPr lang="es-ES" sz="1800"/>
              <a:t/>
            </a:r>
            <a:br>
              <a:rPr lang="es-ES" sz="1800"/>
            </a:br>
            <a:r>
              <a:rPr lang="es-ES" sz="1800"/>
              <a:t>4. Predisposición biológica de las mujeres con anatomía normal de la vía urinaria: existe un grupo de mujeres con cistitis recurrentes que presentan características genéticas que las hacen más susceptibles a las infecciones urinarias. Puede haber antecedentes de infección urinaria antes de los 15 años de edad y antecedentes maternos. </a:t>
            </a:r>
            <a:br>
              <a:rPr lang="es-ES" sz="1800"/>
            </a:br>
            <a:r>
              <a:rPr lang="es-ES" sz="1800"/>
              <a:t>Las relaciones sexuales pueden ser un factor de riesgo (cistitis postcoital). </a:t>
            </a:r>
            <a:br>
              <a:rPr lang="es-ES" sz="1800"/>
            </a:br>
            <a:r>
              <a:rPr lang="es-ES" sz="1800"/>
              <a:t>Cada episodio de cistitis aguda implica en promedio estar una semana con síntomas, 2-3 días con actividad restringida, un día y medio de inasistencia laboral y medio día en cama.                                                                                                                                                                                                       </a:t>
            </a:r>
          </a:p>
          <a:p>
            <a:pPr eaLnBrk="1" hangingPunct="1">
              <a:spcBef>
                <a:spcPct val="0"/>
              </a:spcBef>
              <a:buFontTx/>
              <a:buNone/>
            </a:pPr>
            <a:r>
              <a:rPr lang="es-ES" sz="1800"/>
              <a:t>5.Trastornos funcionales :vejiga neurogenica                                                                                               </a:t>
            </a:r>
          </a:p>
        </p:txBody>
      </p:sp>
      <p:sp>
        <p:nvSpPr>
          <p:cNvPr id="3" name="2 Marcador de fecha"/>
          <p:cNvSpPr>
            <a:spLocks noGrp="1"/>
          </p:cNvSpPr>
          <p:nvPr>
            <p:ph type="dt" sz="quarter" idx="10"/>
          </p:nvPr>
        </p:nvSpPr>
        <p:spPr/>
        <p:txBody>
          <a:bodyPr/>
          <a:lstStyle/>
          <a:p>
            <a:pPr>
              <a:defRPr/>
            </a:pPr>
            <a:fld id="{C11CE9F0-AD13-493D-826E-33C81FA4C6E9}" type="datetime1">
              <a:rPr lang="es-ES"/>
              <a:pPr>
                <a:defRPr/>
              </a:pPr>
              <a:t>27/09/2013</a:t>
            </a:fld>
            <a:endParaRPr lang="en-US"/>
          </a:p>
        </p:txBody>
      </p:sp>
      <p:sp>
        <p:nvSpPr>
          <p:cNvPr id="19460" name="3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C409289-82E1-4373-8B52-9A4079E57F4E}" type="slidenum">
              <a:rPr lang="en-US" sz="1200">
                <a:solidFill>
                  <a:srgbClr val="898989"/>
                </a:solidFill>
              </a:rPr>
              <a:pPr>
                <a:spcBef>
                  <a:spcPct val="0"/>
                </a:spcBef>
                <a:buFontTx/>
                <a:buNone/>
              </a:pPr>
              <a:t>17</a:t>
            </a:fld>
            <a:endParaRPr lang="en-US" sz="1200">
              <a:solidFill>
                <a:srgbClr val="898989"/>
              </a:solidFill>
            </a:endParaRPr>
          </a:p>
        </p:txBody>
      </p:sp>
    </p:spTree>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Rectángulo"/>
          <p:cNvSpPr>
            <a:spLocks noChangeArrowheads="1"/>
          </p:cNvSpPr>
          <p:nvPr/>
        </p:nvSpPr>
        <p:spPr bwMode="auto">
          <a:xfrm>
            <a:off x="323850" y="836613"/>
            <a:ext cx="882015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sz="1800" b="1"/>
              <a:t>Prevención de la cistitis recurrente en la mujer</a:t>
            </a:r>
            <a:endParaRPr lang="es-ES" sz="1800"/>
          </a:p>
          <a:p>
            <a:pPr eaLnBrk="1" hangingPunct="1">
              <a:spcBef>
                <a:spcPct val="0"/>
              </a:spcBef>
              <a:buFontTx/>
              <a:buNone/>
            </a:pPr>
            <a:r>
              <a:rPr lang="es-ES" sz="1800"/>
              <a:t>Estas son algunas recomendaciones generales que deberán ser discutidas para cada caso en particular.</a:t>
            </a:r>
          </a:p>
          <a:p>
            <a:pPr eaLnBrk="1" hangingPunct="1">
              <a:spcBef>
                <a:spcPct val="0"/>
              </a:spcBef>
              <a:buFontTx/>
              <a:buNone/>
            </a:pPr>
            <a:r>
              <a:rPr lang="es-ES" sz="1800"/>
              <a:t>Evitar el uso del diafragma y los geles lubricantes que contengan nonoxynol 9 debido a que se altera la flora local, es decir, se destruyen las bacterias “buenas” que mantienen un equilibrio ecológico y son reemplazadas por bacterias más agresivas. </a:t>
            </a:r>
          </a:p>
          <a:p>
            <a:pPr eaLnBrk="1" hangingPunct="1">
              <a:spcBef>
                <a:spcPct val="0"/>
              </a:spcBef>
              <a:buFontTx/>
              <a:buNone/>
            </a:pPr>
            <a:r>
              <a:rPr lang="es-ES" sz="1800"/>
              <a:t>En el caso de cistitis relacionada con las relaciones sexuales, se aconseja orinar después del coito para que se laven o arrastren los gérmenes que pudieran haber permanecido en la uretra y vejiga. </a:t>
            </a:r>
          </a:p>
          <a:p>
            <a:pPr eaLnBrk="1" hangingPunct="1">
              <a:spcBef>
                <a:spcPct val="0"/>
              </a:spcBef>
              <a:buFontTx/>
              <a:buNone/>
            </a:pPr>
            <a:r>
              <a:rPr lang="es-ES" sz="1800"/>
              <a:t>Una buena hidratación provocaría una dilución de las bacterias y una remoción de la orina infectada por medio del vaciamiento frecuente de la vejiga. </a:t>
            </a:r>
          </a:p>
          <a:p>
            <a:pPr eaLnBrk="1" hangingPunct="1">
              <a:spcBef>
                <a:spcPct val="0"/>
              </a:spcBef>
              <a:buFontTx/>
              <a:buNone/>
            </a:pPr>
            <a:r>
              <a:rPr lang="es-ES" sz="1800"/>
              <a:t>El arándano contiene una sustancia que impide la adherencia de determinadas bacterias (Escherichia Coli) a las células de la vejiga motivo por el cual hay quienes recomiendan beber jugo de arándano. Si bien puede indicarse como complemento del tratamiento habitual de la cistitis, aun no existe clara evidencia sobre las ventajas de este producto.</a:t>
            </a:r>
          </a:p>
          <a:p>
            <a:pPr eaLnBrk="1" hangingPunct="1">
              <a:spcBef>
                <a:spcPct val="0"/>
              </a:spcBef>
              <a:buFontTx/>
              <a:buNone/>
            </a:pPr>
            <a:r>
              <a:rPr lang="es-ES" sz="1800"/>
              <a:t>Mantener adecuados hábitos de higiene </a:t>
            </a:r>
          </a:p>
        </p:txBody>
      </p:sp>
      <p:sp>
        <p:nvSpPr>
          <p:cNvPr id="3" name="2 Marcador de fecha"/>
          <p:cNvSpPr>
            <a:spLocks noGrp="1"/>
          </p:cNvSpPr>
          <p:nvPr>
            <p:ph type="dt" sz="quarter" idx="10"/>
          </p:nvPr>
        </p:nvSpPr>
        <p:spPr/>
        <p:txBody>
          <a:bodyPr/>
          <a:lstStyle/>
          <a:p>
            <a:pPr>
              <a:defRPr/>
            </a:pPr>
            <a:fld id="{311DFDC9-AA69-40B7-ADEC-F74BBBC2916D}" type="datetime1">
              <a:rPr lang="es-ES"/>
              <a:pPr>
                <a:defRPr/>
              </a:pPr>
              <a:t>27/09/2013</a:t>
            </a:fld>
            <a:endParaRPr lang="en-US"/>
          </a:p>
        </p:txBody>
      </p:sp>
      <p:sp>
        <p:nvSpPr>
          <p:cNvPr id="20484" name="3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3D51F46-BC62-4CD0-8E9E-99CCBDAECC6F}" type="slidenum">
              <a:rPr lang="en-US" sz="1200">
                <a:solidFill>
                  <a:srgbClr val="898989"/>
                </a:solidFill>
              </a:rPr>
              <a:pPr>
                <a:spcBef>
                  <a:spcPct val="0"/>
                </a:spcBef>
                <a:buFontTx/>
                <a:buNone/>
              </a:pPr>
              <a:t>18</a:t>
            </a:fld>
            <a:endParaRPr lang="en-US" sz="1200">
              <a:solidFill>
                <a:srgbClr val="898989"/>
              </a:solidFill>
            </a:endParaRPr>
          </a:p>
        </p:txBody>
      </p:sp>
    </p:spTree>
  </p:cSld>
  <p:clrMapOvr>
    <a:masterClrMapping/>
  </p:clrMapOvr>
  <p:transition spd="slow">
    <p:randomBar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Título"/>
          <p:cNvSpPr>
            <a:spLocks noGrp="1"/>
          </p:cNvSpPr>
          <p:nvPr>
            <p:ph type="ctrTitle"/>
          </p:nvPr>
        </p:nvSpPr>
        <p:spPr/>
        <p:txBody>
          <a:bodyPr/>
          <a:lstStyle/>
          <a:p>
            <a:pPr eaLnBrk="1" hangingPunct="1"/>
            <a:endParaRPr lang="es-AR" smtClean="0"/>
          </a:p>
        </p:txBody>
      </p:sp>
      <p:sp>
        <p:nvSpPr>
          <p:cNvPr id="3" name="2 Subtítulo"/>
          <p:cNvSpPr>
            <a:spLocks noGrp="1"/>
          </p:cNvSpPr>
          <p:nvPr>
            <p:ph type="subTitle" idx="1"/>
          </p:nvPr>
        </p:nvSpPr>
        <p:spPr/>
        <p:txBody>
          <a:bodyPr rtlCol="0">
            <a:normAutofit/>
          </a:bodyPr>
          <a:lstStyle/>
          <a:p>
            <a:pPr eaLnBrk="1" fontAlgn="auto" hangingPunct="1">
              <a:spcAft>
                <a:spcPts val="0"/>
              </a:spcAft>
              <a:defRPr/>
            </a:pPr>
            <a:endParaRPr lang="en-US"/>
          </a:p>
        </p:txBody>
      </p:sp>
      <p:pic>
        <p:nvPicPr>
          <p:cNvPr id="21508" name="Picture 2" descr="C:\Documents and Settings\jazaiatz\Desktop\Infeccion Urinaria Diabetes\Concentracion de drogas en la insuficiencia renal.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96975"/>
            <a:ext cx="9144000" cy="445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3 Marcador de fecha"/>
          <p:cNvSpPr>
            <a:spLocks noGrp="1"/>
          </p:cNvSpPr>
          <p:nvPr>
            <p:ph type="dt" sz="quarter" idx="10"/>
          </p:nvPr>
        </p:nvSpPr>
        <p:spPr/>
        <p:txBody>
          <a:bodyPr/>
          <a:lstStyle/>
          <a:p>
            <a:pPr>
              <a:defRPr/>
            </a:pPr>
            <a:fld id="{7F42A4E3-23F8-4AB4-9CB5-B4EBE759F150}" type="datetime1">
              <a:rPr lang="es-ES"/>
              <a:pPr>
                <a:defRPr/>
              </a:pPr>
              <a:t>27/09/2013</a:t>
            </a:fld>
            <a:endParaRPr lang="en-US"/>
          </a:p>
        </p:txBody>
      </p:sp>
      <p:sp>
        <p:nvSpPr>
          <p:cNvPr id="21510"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D5D2E33-BA85-4652-9B30-C05E6103A0AA}" type="slidenum">
              <a:rPr lang="en-US" sz="1200">
                <a:solidFill>
                  <a:srgbClr val="898989"/>
                </a:solidFill>
              </a:rPr>
              <a:pPr>
                <a:spcBef>
                  <a:spcPct val="0"/>
                </a:spcBef>
                <a:buFontTx/>
                <a:buNone/>
              </a:pPr>
              <a:t>19</a:t>
            </a:fld>
            <a:endParaRPr lang="en-US" sz="1200">
              <a:solidFill>
                <a:srgbClr val="898989"/>
              </a:solidFill>
            </a:endParaRPr>
          </a:p>
        </p:txBody>
      </p:sp>
    </p:spTree>
  </p:cSld>
  <p:clrMapOvr>
    <a:masterClrMapping/>
  </p:clrMapOvr>
  <p:transition spd="slow">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Título"/>
          <p:cNvSpPr>
            <a:spLocks noGrp="1"/>
          </p:cNvSpPr>
          <p:nvPr>
            <p:ph type="title"/>
          </p:nvPr>
        </p:nvSpPr>
        <p:spPr/>
        <p:txBody>
          <a:bodyPr/>
          <a:lstStyle/>
          <a:p>
            <a:pPr eaLnBrk="1" hangingPunct="1"/>
            <a:r>
              <a:rPr lang="es-ES" smtClean="0"/>
              <a:t>Importancia del Tema</a:t>
            </a:r>
          </a:p>
        </p:txBody>
      </p:sp>
      <p:sp>
        <p:nvSpPr>
          <p:cNvPr id="3" name="2 Marcador de contenido"/>
          <p:cNvSpPr>
            <a:spLocks noGrp="1"/>
          </p:cNvSpPr>
          <p:nvPr>
            <p:ph idx="1"/>
          </p:nvPr>
        </p:nvSpPr>
        <p:spPr/>
        <p:txBody>
          <a:bodyPr rtlCol="0">
            <a:normAutofit fontScale="55000" lnSpcReduction="20000"/>
          </a:bodyPr>
          <a:lstStyle/>
          <a:p>
            <a:pPr eaLnBrk="1" fontAlgn="auto" hangingPunct="1">
              <a:spcAft>
                <a:spcPts val="0"/>
              </a:spcAft>
              <a:defRPr/>
            </a:pPr>
            <a:r>
              <a:rPr lang="es-ES" dirty="0"/>
              <a:t>La infección urinaria es la más común de todas las </a:t>
            </a:r>
            <a:r>
              <a:rPr lang="es-ES" dirty="0" smtClean="0"/>
              <a:t>enfermedades del árbol urinario y es la segunda infección mas frecuente después de la respiratoria. </a:t>
            </a:r>
            <a:r>
              <a:rPr lang="es-ES" dirty="0"/>
              <a:t>Abarca una variedad de cuadros clínicos cuyas manifestaciones dependerán de los mecanismos de defensa de quien la padece y del grado de agresividad y cantidad de bacterias que causa la infección.</a:t>
            </a:r>
            <a:br>
              <a:rPr lang="es-ES" dirty="0"/>
            </a:br>
            <a:r>
              <a:rPr lang="es-ES" dirty="0"/>
              <a:t/>
            </a:r>
            <a:br>
              <a:rPr lang="es-ES" dirty="0"/>
            </a:br>
            <a:r>
              <a:rPr lang="es-ES" dirty="0"/>
              <a:t>Un 2% de los niños y un 8% de las niñas tendrán un episodio de infección urinaria antes de los 10 años de edad.</a:t>
            </a:r>
            <a:br>
              <a:rPr lang="es-ES" dirty="0"/>
            </a:br>
            <a:r>
              <a:rPr lang="es-ES" dirty="0"/>
              <a:t/>
            </a:r>
            <a:br>
              <a:rPr lang="es-ES" dirty="0"/>
            </a:br>
            <a:r>
              <a:rPr lang="es-ES" dirty="0"/>
              <a:t>Un 15% de los hombres menores de 35 años tendrán un episodio de infección urinaria.</a:t>
            </a:r>
            <a:br>
              <a:rPr lang="es-ES" dirty="0"/>
            </a:br>
            <a:r>
              <a:rPr lang="es-ES" dirty="0"/>
              <a:t/>
            </a:r>
            <a:br>
              <a:rPr lang="es-ES" dirty="0"/>
            </a:br>
            <a:r>
              <a:rPr lang="es-ES" dirty="0"/>
              <a:t>Un 25-35% de las mujeres entre 20 y 40 años sin factores de riesgo tendrán una infección urinaria.</a:t>
            </a:r>
            <a:br>
              <a:rPr lang="es-ES" dirty="0"/>
            </a:br>
            <a:r>
              <a:rPr lang="es-ES" dirty="0"/>
              <a:t/>
            </a:r>
            <a:br>
              <a:rPr lang="es-ES" dirty="0"/>
            </a:br>
            <a:r>
              <a:rPr lang="es-ES" dirty="0"/>
              <a:t>De las infecciones que se presentan en un hospital el 40% es de origen urinario.</a:t>
            </a:r>
            <a:br>
              <a:rPr lang="es-ES" dirty="0"/>
            </a:br>
            <a:endParaRPr lang="es-ES" dirty="0" smtClean="0"/>
          </a:p>
          <a:p>
            <a:pPr marL="0" indent="0" eaLnBrk="1" fontAlgn="auto" hangingPunct="1">
              <a:spcAft>
                <a:spcPts val="0"/>
              </a:spcAft>
              <a:buFont typeface="Arial" panose="020B0604020202020204" pitchFamily="34" charset="0"/>
              <a:buNone/>
              <a:defRPr/>
            </a:pPr>
            <a:r>
              <a:rPr lang="es-ES" dirty="0"/>
              <a:t> </a:t>
            </a:r>
            <a:r>
              <a:rPr lang="es-ES" dirty="0" smtClean="0"/>
              <a:t>      30% de las mujeres embarazadas con infección urinaria van a tener un aborto </a:t>
            </a:r>
            <a:endParaRPr lang="es-ES" dirty="0"/>
          </a:p>
        </p:txBody>
      </p:sp>
      <p:sp>
        <p:nvSpPr>
          <p:cNvPr id="4" name="3 Marcador de fecha"/>
          <p:cNvSpPr>
            <a:spLocks noGrp="1"/>
          </p:cNvSpPr>
          <p:nvPr>
            <p:ph type="dt" sz="quarter" idx="10"/>
          </p:nvPr>
        </p:nvSpPr>
        <p:spPr/>
        <p:txBody>
          <a:bodyPr/>
          <a:lstStyle/>
          <a:p>
            <a:pPr>
              <a:defRPr/>
            </a:pPr>
            <a:fld id="{753171A8-6347-4D00-BBD3-19CA10CFF494}" type="datetime1">
              <a:rPr lang="es-ES"/>
              <a:pPr>
                <a:defRPr/>
              </a:pPr>
              <a:t>27/09/2013</a:t>
            </a:fld>
            <a:endParaRPr lang="en-US" dirty="0"/>
          </a:p>
        </p:txBody>
      </p:sp>
      <p:sp>
        <p:nvSpPr>
          <p:cNvPr id="4101"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E525001A-879E-4372-B586-DD73A71AB4AB}" type="slidenum">
              <a:rPr lang="en-US" sz="1200">
                <a:solidFill>
                  <a:srgbClr val="898989"/>
                </a:solidFill>
              </a:rPr>
              <a:pPr>
                <a:spcBef>
                  <a:spcPct val="0"/>
                </a:spcBef>
                <a:buFontTx/>
                <a:buNone/>
              </a:pPr>
              <a:t>2</a:t>
            </a:fld>
            <a:endParaRPr lang="en-US" sz="1200">
              <a:solidFill>
                <a:srgbClr val="898989"/>
              </a:solidFill>
            </a:endParaRPr>
          </a:p>
        </p:txBody>
      </p:sp>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Título"/>
          <p:cNvSpPr>
            <a:spLocks noGrp="1"/>
          </p:cNvSpPr>
          <p:nvPr>
            <p:ph type="title"/>
          </p:nvPr>
        </p:nvSpPr>
        <p:spPr/>
        <p:txBody>
          <a:bodyPr/>
          <a:lstStyle/>
          <a:p>
            <a:pPr eaLnBrk="1" hangingPunct="1"/>
            <a:endParaRPr lang="es-AR" smtClean="0"/>
          </a:p>
        </p:txBody>
      </p:sp>
      <p:sp>
        <p:nvSpPr>
          <p:cNvPr id="22531" name="2 Marcador de contenido"/>
          <p:cNvSpPr>
            <a:spLocks noGrp="1"/>
          </p:cNvSpPr>
          <p:nvPr>
            <p:ph idx="1"/>
          </p:nvPr>
        </p:nvSpPr>
        <p:spPr/>
        <p:txBody>
          <a:bodyPr/>
          <a:lstStyle/>
          <a:p>
            <a:pPr eaLnBrk="1" hangingPunct="1"/>
            <a:endParaRPr lang="es-AR" smtClean="0"/>
          </a:p>
        </p:txBody>
      </p:sp>
      <p:graphicFrame>
        <p:nvGraphicFramePr>
          <p:cNvPr id="22532" name="Object 2"/>
          <p:cNvGraphicFramePr>
            <a:graphicFrameLocks noChangeAspect="1"/>
          </p:cNvGraphicFramePr>
          <p:nvPr/>
        </p:nvGraphicFramePr>
        <p:xfrm>
          <a:off x="827088" y="549275"/>
          <a:ext cx="7561262" cy="5832475"/>
        </p:xfrm>
        <a:graphic>
          <a:graphicData uri="http://schemas.openxmlformats.org/presentationml/2006/ole">
            <mc:AlternateContent xmlns:mc="http://schemas.openxmlformats.org/markup-compatibility/2006">
              <mc:Choice xmlns:v="urn:schemas-microsoft-com:vml" Requires="v">
                <p:oleObj spid="_x0000_s22537" name="Presentación" r:id="rId3" imgW="3426045" imgH="4949818" progId="PowerPoint.Show.8">
                  <p:embed/>
                </p:oleObj>
              </mc:Choice>
              <mc:Fallback>
                <p:oleObj name="Presentación" r:id="rId3" imgW="3426045" imgH="4949818" progId="PowerPoint.Show.8">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088" y="549275"/>
                        <a:ext cx="7561262" cy="583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3 Marcador de fecha"/>
          <p:cNvSpPr>
            <a:spLocks noGrp="1"/>
          </p:cNvSpPr>
          <p:nvPr>
            <p:ph type="dt" sz="quarter" idx="10"/>
          </p:nvPr>
        </p:nvSpPr>
        <p:spPr/>
        <p:txBody>
          <a:bodyPr/>
          <a:lstStyle/>
          <a:p>
            <a:pPr>
              <a:defRPr/>
            </a:pPr>
            <a:fld id="{17BD76C8-DF24-4AB2-AF5B-5C270927F010}" type="datetime1">
              <a:rPr lang="es-ES"/>
              <a:pPr>
                <a:defRPr/>
              </a:pPr>
              <a:t>27/09/2013</a:t>
            </a:fld>
            <a:endParaRPr lang="en-US"/>
          </a:p>
        </p:txBody>
      </p:sp>
      <p:sp>
        <p:nvSpPr>
          <p:cNvPr id="22534"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DBC4C16-95F9-425F-AD1F-BD06969BE7B1}" type="slidenum">
              <a:rPr lang="en-US" sz="1200">
                <a:solidFill>
                  <a:srgbClr val="898989"/>
                </a:solidFill>
              </a:rPr>
              <a:pPr>
                <a:spcBef>
                  <a:spcPct val="0"/>
                </a:spcBef>
                <a:buFontTx/>
                <a:buNone/>
              </a:pPr>
              <a:t>20</a:t>
            </a:fld>
            <a:endParaRPr lang="en-US" sz="1200">
              <a:solidFill>
                <a:srgbClr val="898989"/>
              </a:solidFill>
            </a:endParaRPr>
          </a:p>
        </p:txBody>
      </p:sp>
    </p:spTree>
  </p:cSld>
  <p:clrMapOvr>
    <a:masterClrMapping/>
  </p:clrMapOvr>
  <p:transition spd="slow">
    <p:cove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Título"/>
          <p:cNvSpPr>
            <a:spLocks noGrp="1"/>
          </p:cNvSpPr>
          <p:nvPr>
            <p:ph type="title"/>
          </p:nvPr>
        </p:nvSpPr>
        <p:spPr/>
        <p:txBody>
          <a:bodyPr/>
          <a:lstStyle/>
          <a:p>
            <a:pPr eaLnBrk="1" hangingPunct="1"/>
            <a:endParaRPr lang="es-AR" smtClean="0"/>
          </a:p>
        </p:txBody>
      </p:sp>
      <p:sp>
        <p:nvSpPr>
          <p:cNvPr id="23555" name="2 Marcador de contenido"/>
          <p:cNvSpPr>
            <a:spLocks noGrp="1"/>
          </p:cNvSpPr>
          <p:nvPr>
            <p:ph idx="1"/>
          </p:nvPr>
        </p:nvSpPr>
        <p:spPr/>
        <p:txBody>
          <a:bodyPr/>
          <a:lstStyle/>
          <a:p>
            <a:pPr eaLnBrk="1" hangingPunct="1"/>
            <a:endParaRPr lang="es-AR" smtClean="0"/>
          </a:p>
        </p:txBody>
      </p:sp>
      <p:pic>
        <p:nvPicPr>
          <p:cNvPr id="23556" name="Picture 2" descr="C:\Documents and Settings\jazaiatz\Desktop\Infeccion Urinaria Diabetes\tratamiento de la infeccion urinaria.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276225"/>
            <a:ext cx="8532812" cy="658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3 Marcador de fecha"/>
          <p:cNvSpPr>
            <a:spLocks noGrp="1"/>
          </p:cNvSpPr>
          <p:nvPr>
            <p:ph type="dt" sz="quarter" idx="10"/>
          </p:nvPr>
        </p:nvSpPr>
        <p:spPr/>
        <p:txBody>
          <a:bodyPr/>
          <a:lstStyle/>
          <a:p>
            <a:pPr>
              <a:defRPr/>
            </a:pPr>
            <a:fld id="{26EB201D-3726-4A4F-838E-21C33290F764}" type="datetime1">
              <a:rPr lang="es-ES"/>
              <a:pPr>
                <a:defRPr/>
              </a:pPr>
              <a:t>27/09/2013</a:t>
            </a:fld>
            <a:endParaRPr lang="en-US"/>
          </a:p>
        </p:txBody>
      </p:sp>
      <p:sp>
        <p:nvSpPr>
          <p:cNvPr id="23558"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B283ADCB-A2F9-4CAF-9277-BFB7B8398CCF}" type="slidenum">
              <a:rPr lang="en-US" sz="1200">
                <a:solidFill>
                  <a:srgbClr val="898989"/>
                </a:solidFill>
              </a:rPr>
              <a:pPr>
                <a:spcBef>
                  <a:spcPct val="0"/>
                </a:spcBef>
                <a:buFontTx/>
                <a:buNone/>
              </a:pPr>
              <a:t>21</a:t>
            </a:fld>
            <a:endParaRPr lang="en-US" sz="1200">
              <a:solidFill>
                <a:srgbClr val="898989"/>
              </a:solidFill>
            </a:endParaRPr>
          </a:p>
        </p:txBody>
      </p:sp>
    </p:spTree>
  </p:cSld>
  <p:clrMapOvr>
    <a:masterClrMapping/>
  </p:clrMapOvr>
  <p:transition spd="slow">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Título"/>
          <p:cNvSpPr>
            <a:spLocks noGrp="1"/>
          </p:cNvSpPr>
          <p:nvPr>
            <p:ph type="title"/>
          </p:nvPr>
        </p:nvSpPr>
        <p:spPr/>
        <p:txBody>
          <a:bodyPr/>
          <a:lstStyle/>
          <a:p>
            <a:pPr eaLnBrk="1" hangingPunct="1"/>
            <a:endParaRPr lang="es-AR" smtClean="0"/>
          </a:p>
        </p:txBody>
      </p:sp>
      <p:pic>
        <p:nvPicPr>
          <p:cNvPr id="24579" name="Picture 2" descr="C:\Documents and Settings\jazaiatz\Desktop\Infeccion Urinaria Diabetes\Esquema de trat en pielonefritis aguda.bmp"/>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68313" y="260350"/>
            <a:ext cx="8351837" cy="6597650"/>
          </a:xfrm>
        </p:spPr>
      </p:pic>
      <p:sp>
        <p:nvSpPr>
          <p:cNvPr id="3" name="2 Marcador de fecha"/>
          <p:cNvSpPr>
            <a:spLocks noGrp="1"/>
          </p:cNvSpPr>
          <p:nvPr>
            <p:ph type="dt" sz="quarter" idx="10"/>
          </p:nvPr>
        </p:nvSpPr>
        <p:spPr/>
        <p:txBody>
          <a:bodyPr/>
          <a:lstStyle/>
          <a:p>
            <a:pPr>
              <a:defRPr/>
            </a:pPr>
            <a:fld id="{3830854F-8383-4731-BB8B-3382896E7EE1}" type="datetime1">
              <a:rPr lang="es-ES"/>
              <a:pPr>
                <a:defRPr/>
              </a:pPr>
              <a:t>27/09/2013</a:t>
            </a:fld>
            <a:endParaRPr lang="en-US"/>
          </a:p>
        </p:txBody>
      </p:sp>
      <p:sp>
        <p:nvSpPr>
          <p:cNvPr id="24581"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F592F5A-098F-48D4-8580-621411929E1C}" type="slidenum">
              <a:rPr lang="en-US" sz="1200">
                <a:solidFill>
                  <a:srgbClr val="898989"/>
                </a:solidFill>
              </a:rPr>
              <a:pPr>
                <a:spcBef>
                  <a:spcPct val="0"/>
                </a:spcBef>
                <a:buFontTx/>
                <a:buNone/>
              </a:pPr>
              <a:t>22</a:t>
            </a:fld>
            <a:endParaRPr lang="en-US" sz="1200">
              <a:solidFill>
                <a:srgbClr val="898989"/>
              </a:solidFill>
            </a:endParaRPr>
          </a:p>
        </p:txBody>
      </p:sp>
    </p:spTree>
  </p:cSld>
  <p:clrMapOvr>
    <a:masterClrMapping/>
  </p:clrMapOvr>
  <p:transition spd="slow">
    <p:checke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Título"/>
          <p:cNvSpPr>
            <a:spLocks noGrp="1"/>
          </p:cNvSpPr>
          <p:nvPr>
            <p:ph type="title"/>
          </p:nvPr>
        </p:nvSpPr>
        <p:spPr/>
        <p:txBody>
          <a:bodyPr/>
          <a:lstStyle/>
          <a:p>
            <a:pPr eaLnBrk="1" hangingPunct="1"/>
            <a:endParaRPr lang="es-AR" smtClean="0"/>
          </a:p>
        </p:txBody>
      </p:sp>
      <p:sp>
        <p:nvSpPr>
          <p:cNvPr id="25603" name="2 Marcador de contenido"/>
          <p:cNvSpPr>
            <a:spLocks noGrp="1"/>
          </p:cNvSpPr>
          <p:nvPr>
            <p:ph idx="1"/>
          </p:nvPr>
        </p:nvSpPr>
        <p:spPr>
          <a:xfrm>
            <a:off x="4119563" y="822325"/>
            <a:ext cx="8229600" cy="4525963"/>
          </a:xfrm>
        </p:spPr>
        <p:txBody>
          <a:bodyPr/>
          <a:lstStyle/>
          <a:p>
            <a:pPr eaLnBrk="1" hangingPunct="1"/>
            <a:endParaRPr lang="es-AR" smtClean="0"/>
          </a:p>
        </p:txBody>
      </p:sp>
      <p:pic>
        <p:nvPicPr>
          <p:cNvPr id="25604" name="Picture 2" descr="C:\Documents and Settings\jazaiatz\Desktop\Infeccion Urinaria Diabetes\Esquema de trat en pielonefritis cronica.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3375"/>
            <a:ext cx="9144000" cy="597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3 Marcador de fecha"/>
          <p:cNvSpPr>
            <a:spLocks noGrp="1"/>
          </p:cNvSpPr>
          <p:nvPr>
            <p:ph type="dt" sz="quarter" idx="10"/>
          </p:nvPr>
        </p:nvSpPr>
        <p:spPr/>
        <p:txBody>
          <a:bodyPr/>
          <a:lstStyle/>
          <a:p>
            <a:pPr>
              <a:defRPr/>
            </a:pPr>
            <a:fld id="{0D0C9830-5219-4421-A16E-1846CE9016B5}" type="datetime1">
              <a:rPr lang="es-ES"/>
              <a:pPr>
                <a:defRPr/>
              </a:pPr>
              <a:t>27/09/2013</a:t>
            </a:fld>
            <a:endParaRPr lang="en-US"/>
          </a:p>
        </p:txBody>
      </p:sp>
      <p:sp>
        <p:nvSpPr>
          <p:cNvPr id="25606"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8BFD33E-EE96-4A32-AA2A-040DC06F46AE}" type="slidenum">
              <a:rPr lang="en-US" sz="1200">
                <a:solidFill>
                  <a:srgbClr val="898989"/>
                </a:solidFill>
              </a:rPr>
              <a:pPr>
                <a:spcBef>
                  <a:spcPct val="0"/>
                </a:spcBef>
                <a:buFontTx/>
                <a:buNone/>
              </a:pPr>
              <a:t>23</a:t>
            </a:fld>
            <a:endParaRPr lang="en-US" sz="1200">
              <a:solidFill>
                <a:srgbClr val="898989"/>
              </a:solidFill>
            </a:endParaRPr>
          </a:p>
        </p:txBody>
      </p:sp>
    </p:spTree>
  </p:cSld>
  <p:clrMapOvr>
    <a:masterClrMapping/>
  </p:clrMapOvr>
  <p:transition spd="slow">
    <p:blinds dir="ver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Título"/>
          <p:cNvSpPr>
            <a:spLocks noGrp="1"/>
          </p:cNvSpPr>
          <p:nvPr>
            <p:ph type="title"/>
          </p:nvPr>
        </p:nvSpPr>
        <p:spPr/>
        <p:txBody>
          <a:bodyPr/>
          <a:lstStyle/>
          <a:p>
            <a:pPr eaLnBrk="1" hangingPunct="1"/>
            <a:endParaRPr lang="es-AR" smtClean="0"/>
          </a:p>
        </p:txBody>
      </p:sp>
      <p:sp>
        <p:nvSpPr>
          <p:cNvPr id="26627" name="2 Marcador de contenido"/>
          <p:cNvSpPr>
            <a:spLocks noGrp="1"/>
          </p:cNvSpPr>
          <p:nvPr>
            <p:ph idx="1"/>
          </p:nvPr>
        </p:nvSpPr>
        <p:spPr/>
        <p:txBody>
          <a:bodyPr/>
          <a:lstStyle/>
          <a:p>
            <a:pPr eaLnBrk="1" hangingPunct="1"/>
            <a:endParaRPr lang="es-AR" smtClean="0"/>
          </a:p>
        </p:txBody>
      </p:sp>
      <p:graphicFrame>
        <p:nvGraphicFramePr>
          <p:cNvPr id="26628" name="Object 2"/>
          <p:cNvGraphicFramePr>
            <a:graphicFrameLocks noChangeAspect="1"/>
          </p:cNvGraphicFramePr>
          <p:nvPr/>
        </p:nvGraphicFramePr>
        <p:xfrm>
          <a:off x="323850" y="0"/>
          <a:ext cx="8280400" cy="6453188"/>
        </p:xfrm>
        <a:graphic>
          <a:graphicData uri="http://schemas.openxmlformats.org/presentationml/2006/ole">
            <mc:AlternateContent xmlns:mc="http://schemas.openxmlformats.org/markup-compatibility/2006">
              <mc:Choice xmlns:v="urn:schemas-microsoft-com:vml" Requires="v">
                <p:oleObj spid="_x0000_s26633" name="Presentación" r:id="rId3" imgW="3426045" imgH="4568924" progId="PowerPoint.Show.8">
                  <p:embed/>
                </p:oleObj>
              </mc:Choice>
              <mc:Fallback>
                <p:oleObj name="Presentación" r:id="rId3" imgW="3426045" imgH="4568924" progId="PowerPoint.Show.8">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850" y="0"/>
                        <a:ext cx="8280400" cy="645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3 Marcador de fecha"/>
          <p:cNvSpPr>
            <a:spLocks noGrp="1"/>
          </p:cNvSpPr>
          <p:nvPr>
            <p:ph type="dt" sz="quarter" idx="10"/>
          </p:nvPr>
        </p:nvSpPr>
        <p:spPr/>
        <p:txBody>
          <a:bodyPr/>
          <a:lstStyle/>
          <a:p>
            <a:pPr>
              <a:defRPr/>
            </a:pPr>
            <a:fld id="{30DD57F7-98AB-4042-B149-130B8331731E}" type="datetime1">
              <a:rPr lang="es-ES"/>
              <a:pPr>
                <a:defRPr/>
              </a:pPr>
              <a:t>27/09/2013</a:t>
            </a:fld>
            <a:endParaRPr lang="en-US"/>
          </a:p>
        </p:txBody>
      </p:sp>
      <p:sp>
        <p:nvSpPr>
          <p:cNvPr id="26630"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9FA54F5-7C27-44E1-BF6D-82D2B85B6058}" type="slidenum">
              <a:rPr lang="en-US" sz="1200">
                <a:solidFill>
                  <a:srgbClr val="898989"/>
                </a:solidFill>
              </a:rPr>
              <a:pPr>
                <a:spcBef>
                  <a:spcPct val="0"/>
                </a:spcBef>
                <a:buFontTx/>
                <a:buNone/>
              </a:pPr>
              <a:t>24</a:t>
            </a:fld>
            <a:endParaRPr lang="en-US" sz="1200">
              <a:solidFill>
                <a:srgbClr val="898989"/>
              </a:solidFill>
            </a:endParaRPr>
          </a:p>
        </p:txBody>
      </p:sp>
    </p:spTree>
  </p:cSld>
  <p:clrMapOvr>
    <a:masterClrMapping/>
  </p:clrMapOvr>
  <p:transition spd="slow">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Título"/>
          <p:cNvSpPr>
            <a:spLocks noGrp="1"/>
          </p:cNvSpPr>
          <p:nvPr>
            <p:ph type="title"/>
          </p:nvPr>
        </p:nvSpPr>
        <p:spPr/>
        <p:txBody>
          <a:bodyPr/>
          <a:lstStyle/>
          <a:p>
            <a:pPr eaLnBrk="1" hangingPunct="1"/>
            <a:endParaRPr lang="es-AR" smtClean="0"/>
          </a:p>
        </p:txBody>
      </p:sp>
      <p:sp>
        <p:nvSpPr>
          <p:cNvPr id="27651" name="2 Marcador de contenido"/>
          <p:cNvSpPr>
            <a:spLocks noGrp="1"/>
          </p:cNvSpPr>
          <p:nvPr>
            <p:ph idx="1"/>
          </p:nvPr>
        </p:nvSpPr>
        <p:spPr/>
        <p:txBody>
          <a:bodyPr/>
          <a:lstStyle/>
          <a:p>
            <a:pPr eaLnBrk="1" hangingPunct="1"/>
            <a:endParaRPr lang="es-AR" smtClean="0"/>
          </a:p>
        </p:txBody>
      </p:sp>
      <p:pic>
        <p:nvPicPr>
          <p:cNvPr id="27652" name="Picture 2" descr="C:\Documents and Settings\jazaiatz\Desktop\Infeccion Urinaria Diabetes\factores que ayudan en la infeccion urinaria.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8533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3 Marcador de fecha"/>
          <p:cNvSpPr>
            <a:spLocks noGrp="1"/>
          </p:cNvSpPr>
          <p:nvPr>
            <p:ph type="dt" sz="quarter" idx="10"/>
          </p:nvPr>
        </p:nvSpPr>
        <p:spPr/>
        <p:txBody>
          <a:bodyPr/>
          <a:lstStyle/>
          <a:p>
            <a:pPr>
              <a:defRPr/>
            </a:pPr>
            <a:fld id="{8D0C802B-4F74-4DEB-8C33-71A7E4AECD8C}" type="datetime1">
              <a:rPr lang="es-ES"/>
              <a:pPr>
                <a:defRPr/>
              </a:pPr>
              <a:t>27/09/2013</a:t>
            </a:fld>
            <a:endParaRPr lang="en-US"/>
          </a:p>
        </p:txBody>
      </p:sp>
      <p:sp>
        <p:nvSpPr>
          <p:cNvPr id="27654"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236981BF-38A9-4D7C-8CCD-9F8FB81E43E7}" type="slidenum">
              <a:rPr lang="en-US" sz="1200">
                <a:solidFill>
                  <a:srgbClr val="898989"/>
                </a:solidFill>
              </a:rPr>
              <a:pPr>
                <a:spcBef>
                  <a:spcPct val="0"/>
                </a:spcBef>
                <a:buFontTx/>
                <a:buNone/>
              </a:pPr>
              <a:t>25</a:t>
            </a:fld>
            <a:endParaRPr lang="en-US" sz="1200">
              <a:solidFill>
                <a:srgbClr val="898989"/>
              </a:solidFill>
            </a:endParaRPr>
          </a:p>
        </p:txBody>
      </p:sp>
    </p:spTree>
  </p:cSld>
  <p:clrMapOvr>
    <a:masterClrMapping/>
  </p:clrMapOvr>
  <p:transition spd="slow">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Título"/>
          <p:cNvSpPr>
            <a:spLocks noGrp="1"/>
          </p:cNvSpPr>
          <p:nvPr>
            <p:ph type="title"/>
          </p:nvPr>
        </p:nvSpPr>
        <p:spPr/>
        <p:txBody>
          <a:bodyPr/>
          <a:lstStyle/>
          <a:p>
            <a:pPr eaLnBrk="1" hangingPunct="1"/>
            <a:endParaRPr lang="es-AR" smtClean="0"/>
          </a:p>
        </p:txBody>
      </p:sp>
      <p:sp>
        <p:nvSpPr>
          <p:cNvPr id="28675" name="2 Marcador de contenido"/>
          <p:cNvSpPr>
            <a:spLocks noGrp="1"/>
          </p:cNvSpPr>
          <p:nvPr>
            <p:ph idx="1"/>
          </p:nvPr>
        </p:nvSpPr>
        <p:spPr/>
        <p:txBody>
          <a:bodyPr/>
          <a:lstStyle/>
          <a:p>
            <a:pPr eaLnBrk="1" hangingPunct="1"/>
            <a:endParaRPr lang="es-AR" smtClean="0"/>
          </a:p>
        </p:txBody>
      </p:sp>
      <p:graphicFrame>
        <p:nvGraphicFramePr>
          <p:cNvPr id="28676" name="Object 2"/>
          <p:cNvGraphicFramePr>
            <a:graphicFrameLocks noChangeAspect="1"/>
          </p:cNvGraphicFramePr>
          <p:nvPr/>
        </p:nvGraphicFramePr>
        <p:xfrm>
          <a:off x="0" y="0"/>
          <a:ext cx="9144000" cy="6858000"/>
        </p:xfrm>
        <a:graphic>
          <a:graphicData uri="http://schemas.openxmlformats.org/presentationml/2006/ole">
            <mc:AlternateContent xmlns:mc="http://schemas.openxmlformats.org/markup-compatibility/2006">
              <mc:Choice xmlns:v="urn:schemas-microsoft-com:vml" Requires="v">
                <p:oleObj spid="_x0000_s28681" name="Presentación" r:id="rId3" imgW="4568900" imgH="3425883" progId="PowerPoint.Show.8">
                  <p:embed/>
                </p:oleObj>
              </mc:Choice>
              <mc:Fallback>
                <p:oleObj name="Presentación" r:id="rId3" imgW="4568900" imgH="3425883" progId="PowerPoint.Show.8">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3 Marcador de fecha"/>
          <p:cNvSpPr>
            <a:spLocks noGrp="1"/>
          </p:cNvSpPr>
          <p:nvPr>
            <p:ph type="dt" sz="quarter" idx="10"/>
          </p:nvPr>
        </p:nvSpPr>
        <p:spPr/>
        <p:txBody>
          <a:bodyPr/>
          <a:lstStyle/>
          <a:p>
            <a:pPr>
              <a:defRPr/>
            </a:pPr>
            <a:fld id="{846A7173-89C3-4236-8DC1-D6F5F842D1BA}" type="datetime1">
              <a:rPr lang="es-ES"/>
              <a:pPr>
                <a:defRPr/>
              </a:pPr>
              <a:t>27/09/2013</a:t>
            </a:fld>
            <a:endParaRPr lang="en-US"/>
          </a:p>
        </p:txBody>
      </p:sp>
      <p:sp>
        <p:nvSpPr>
          <p:cNvPr id="28678"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E33AEB5-F0E4-4614-B6CD-766F8E9DEBD9}" type="slidenum">
              <a:rPr lang="en-US" sz="1200">
                <a:solidFill>
                  <a:srgbClr val="898989"/>
                </a:solidFill>
              </a:rPr>
              <a:pPr>
                <a:spcBef>
                  <a:spcPct val="0"/>
                </a:spcBef>
                <a:buFontTx/>
                <a:buNone/>
              </a:pPr>
              <a:t>26</a:t>
            </a:fld>
            <a:endParaRPr lang="en-US" sz="1200">
              <a:solidFill>
                <a:srgbClr val="898989"/>
              </a:solidFill>
            </a:endParaRPr>
          </a:p>
        </p:txBody>
      </p:sp>
    </p:spTree>
  </p:cSld>
  <p:clrMapOvr>
    <a:masterClrMapping/>
  </p:clrMapOvr>
  <p:transition spd="slow">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Título"/>
          <p:cNvSpPr>
            <a:spLocks noGrp="1"/>
          </p:cNvSpPr>
          <p:nvPr>
            <p:ph type="title"/>
          </p:nvPr>
        </p:nvSpPr>
        <p:spPr/>
        <p:txBody>
          <a:bodyPr/>
          <a:lstStyle/>
          <a:p>
            <a:pPr eaLnBrk="1" hangingPunct="1"/>
            <a:endParaRPr lang="es-AR" smtClean="0"/>
          </a:p>
        </p:txBody>
      </p:sp>
      <p:sp>
        <p:nvSpPr>
          <p:cNvPr id="29699" name="2 Marcador de contenido"/>
          <p:cNvSpPr>
            <a:spLocks noGrp="1"/>
          </p:cNvSpPr>
          <p:nvPr>
            <p:ph idx="1"/>
          </p:nvPr>
        </p:nvSpPr>
        <p:spPr/>
        <p:txBody>
          <a:bodyPr/>
          <a:lstStyle/>
          <a:p>
            <a:pPr eaLnBrk="1" hangingPunct="1"/>
            <a:endParaRPr lang="es-AR" smtClean="0"/>
          </a:p>
        </p:txBody>
      </p:sp>
      <p:graphicFrame>
        <p:nvGraphicFramePr>
          <p:cNvPr id="29700" name="Object 3"/>
          <p:cNvGraphicFramePr>
            <a:graphicFrameLocks noChangeAspect="1"/>
          </p:cNvGraphicFramePr>
          <p:nvPr/>
        </p:nvGraphicFramePr>
        <p:xfrm>
          <a:off x="0" y="0"/>
          <a:ext cx="8748713" cy="6858000"/>
        </p:xfrm>
        <a:graphic>
          <a:graphicData uri="http://schemas.openxmlformats.org/presentationml/2006/ole">
            <mc:AlternateContent xmlns:mc="http://schemas.openxmlformats.org/markup-compatibility/2006">
              <mc:Choice xmlns:v="urn:schemas-microsoft-com:vml" Requires="v">
                <p:oleObj spid="_x0000_s29705" name="Presentación" r:id="rId3" imgW="4568900" imgH="3425883" progId="PowerPoint.Show.8">
                  <p:embed/>
                </p:oleObj>
              </mc:Choice>
              <mc:Fallback>
                <p:oleObj name="Presentación" r:id="rId3" imgW="4568900" imgH="3425883" progId="PowerPoint.Show.8">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8748713"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3 Marcador de fecha"/>
          <p:cNvSpPr>
            <a:spLocks noGrp="1"/>
          </p:cNvSpPr>
          <p:nvPr>
            <p:ph type="dt" sz="quarter" idx="10"/>
          </p:nvPr>
        </p:nvSpPr>
        <p:spPr/>
        <p:txBody>
          <a:bodyPr/>
          <a:lstStyle/>
          <a:p>
            <a:pPr>
              <a:defRPr/>
            </a:pPr>
            <a:fld id="{B99496E5-39CC-4F06-B251-E2229F67CA4E}" type="datetime1">
              <a:rPr lang="es-ES"/>
              <a:pPr>
                <a:defRPr/>
              </a:pPr>
              <a:t>27/09/2013</a:t>
            </a:fld>
            <a:endParaRPr lang="en-US"/>
          </a:p>
        </p:txBody>
      </p:sp>
      <p:sp>
        <p:nvSpPr>
          <p:cNvPr id="29702"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2BB15EE-EE01-4D60-A25C-0213457C1971}" type="slidenum">
              <a:rPr lang="en-US" sz="1200">
                <a:solidFill>
                  <a:srgbClr val="898989"/>
                </a:solidFill>
              </a:rPr>
              <a:pPr>
                <a:spcBef>
                  <a:spcPct val="0"/>
                </a:spcBef>
                <a:buFontTx/>
                <a:buNone/>
              </a:pPr>
              <a:t>27</a:t>
            </a:fld>
            <a:endParaRPr lang="en-US" sz="1200">
              <a:solidFill>
                <a:srgbClr val="898989"/>
              </a:solidFill>
            </a:endParaRPr>
          </a:p>
        </p:txBody>
      </p:sp>
    </p:spTree>
  </p:cSld>
  <p:clrMapOvr>
    <a:masterClrMapping/>
  </p:clrMapOvr>
  <p:transition spd="slow">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Rectángulo"/>
          <p:cNvSpPr>
            <a:spLocks noChangeArrowheads="1"/>
          </p:cNvSpPr>
          <p:nvPr/>
        </p:nvSpPr>
        <p:spPr bwMode="auto">
          <a:xfrm>
            <a:off x="468313" y="336550"/>
            <a:ext cx="8351837" cy="6370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sz="2400" b="1"/>
              <a:t>Infección urinaria y embarazo</a:t>
            </a:r>
            <a:br>
              <a:rPr lang="es-ES" sz="2400" b="1"/>
            </a:br>
            <a:r>
              <a:rPr lang="es-ES" sz="2400" b="1"/>
              <a:t/>
            </a:r>
            <a:br>
              <a:rPr lang="es-ES" sz="2400" b="1"/>
            </a:br>
            <a:r>
              <a:rPr lang="es-ES" sz="2400"/>
              <a:t>Durante el embarazo la mujer debe mantener su orina libre de bacterias.</a:t>
            </a:r>
            <a:br>
              <a:rPr lang="es-ES" sz="2400"/>
            </a:br>
            <a:r>
              <a:rPr lang="es-ES" sz="2400"/>
              <a:t/>
            </a:r>
            <a:br>
              <a:rPr lang="es-ES" sz="2400"/>
            </a:br>
            <a:r>
              <a:rPr lang="es-ES" sz="2400"/>
              <a:t>Deberá efectuarse un uro cultivo al finalizar el primer trimestre a fin de detectar bacteriurias asintomáticas, es decir, la presencia de bacterias en el uro cultivo sin síntomas que la acompañen.</a:t>
            </a:r>
            <a:br>
              <a:rPr lang="es-ES" sz="2400"/>
            </a:br>
            <a:r>
              <a:rPr lang="es-ES" sz="2400"/>
              <a:t/>
            </a:r>
            <a:br>
              <a:rPr lang="es-ES" sz="2400"/>
            </a:br>
            <a:r>
              <a:rPr lang="es-ES" sz="2400"/>
              <a:t>Un 20-30% de las bacteriurias detectadas precozmente y no tratadas desarrollarán infección sintomática aguda en el embarazo avanzado y un riesgo incrementado de prematurez y nacimiento de niños de bajo peso.</a:t>
            </a:r>
            <a:br>
              <a:rPr lang="es-ES" sz="2400"/>
            </a:br>
            <a:r>
              <a:rPr lang="es-ES" sz="2400"/>
              <a:t/>
            </a:r>
            <a:br>
              <a:rPr lang="es-ES" sz="2400"/>
            </a:br>
            <a:r>
              <a:rPr lang="es-ES" sz="2400"/>
              <a:t>Toda bacteriuria asintomática en el curso del embarazo debe ser tratada con antibióticos. Se realizarán controles periódicos a fin de pesquisar recurrencias.</a:t>
            </a:r>
            <a:endParaRPr lang="en-US" sz="2400"/>
          </a:p>
        </p:txBody>
      </p:sp>
      <p:sp>
        <p:nvSpPr>
          <p:cNvPr id="3" name="2 Marcador de fecha"/>
          <p:cNvSpPr>
            <a:spLocks noGrp="1"/>
          </p:cNvSpPr>
          <p:nvPr>
            <p:ph type="dt" sz="quarter" idx="10"/>
          </p:nvPr>
        </p:nvSpPr>
        <p:spPr/>
        <p:txBody>
          <a:bodyPr/>
          <a:lstStyle/>
          <a:p>
            <a:pPr>
              <a:defRPr/>
            </a:pPr>
            <a:fld id="{DA199A91-1587-48AD-A665-A6FE152F2503}" type="datetime1">
              <a:rPr lang="es-ES"/>
              <a:pPr>
                <a:defRPr/>
              </a:pPr>
              <a:t>27/09/2013</a:t>
            </a:fld>
            <a:endParaRPr lang="en-US"/>
          </a:p>
        </p:txBody>
      </p:sp>
      <p:sp>
        <p:nvSpPr>
          <p:cNvPr id="30724" name="3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C390473-DB52-4310-B244-A94FDBF5534C}" type="slidenum">
              <a:rPr lang="en-US" sz="1200">
                <a:solidFill>
                  <a:srgbClr val="898989"/>
                </a:solidFill>
              </a:rPr>
              <a:pPr>
                <a:spcBef>
                  <a:spcPct val="0"/>
                </a:spcBef>
                <a:buFontTx/>
                <a:buNone/>
              </a:pPr>
              <a:t>28</a:t>
            </a:fld>
            <a:endParaRPr lang="en-US" sz="1200">
              <a:solidFill>
                <a:srgbClr val="898989"/>
              </a:solidFill>
            </a:endParaRPr>
          </a:p>
        </p:txBody>
      </p:sp>
    </p:spTree>
  </p:cSld>
  <p:clrMapOvr>
    <a:masterClrMapping/>
  </p:clrMapOvr>
  <p:transition spd="slow">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Título"/>
          <p:cNvSpPr>
            <a:spLocks noGrp="1"/>
          </p:cNvSpPr>
          <p:nvPr>
            <p:ph type="title"/>
          </p:nvPr>
        </p:nvSpPr>
        <p:spPr/>
        <p:txBody>
          <a:bodyPr/>
          <a:lstStyle/>
          <a:p>
            <a:pPr eaLnBrk="1" hangingPunct="1"/>
            <a:endParaRPr lang="es-AR" smtClean="0"/>
          </a:p>
        </p:txBody>
      </p:sp>
      <p:sp>
        <p:nvSpPr>
          <p:cNvPr id="31747" name="2 Marcador de contenido"/>
          <p:cNvSpPr>
            <a:spLocks noGrp="1"/>
          </p:cNvSpPr>
          <p:nvPr>
            <p:ph idx="1"/>
          </p:nvPr>
        </p:nvSpPr>
        <p:spPr>
          <a:xfrm>
            <a:off x="457200" y="404813"/>
            <a:ext cx="8229600" cy="5721350"/>
          </a:xfrm>
        </p:spPr>
        <p:txBody>
          <a:bodyPr/>
          <a:lstStyle/>
          <a:p>
            <a:pPr eaLnBrk="1" hangingPunct="1"/>
            <a:r>
              <a:rPr lang="es-ES" b="1" smtClean="0"/>
              <a:t>Medidas contribuyen a prevenir la infección asociada a una sonda vesical.</a:t>
            </a:r>
            <a:endParaRPr lang="es-ES" smtClean="0"/>
          </a:p>
          <a:p>
            <a:pPr eaLnBrk="1" hangingPunct="1"/>
            <a:r>
              <a:rPr lang="es-ES" smtClean="0"/>
              <a:t>Lavado de manos </a:t>
            </a:r>
          </a:p>
          <a:p>
            <a:pPr eaLnBrk="1" hangingPunct="1"/>
            <a:r>
              <a:rPr lang="es-ES" smtClean="0"/>
              <a:t>Técnica aséptica de colocación</a:t>
            </a:r>
          </a:p>
          <a:p>
            <a:pPr eaLnBrk="1" hangingPunct="1"/>
            <a:r>
              <a:rPr lang="es-ES" smtClean="0"/>
              <a:t>Precauciones durante el manipuleo</a:t>
            </a:r>
          </a:p>
          <a:p>
            <a:pPr eaLnBrk="1" hangingPunct="1"/>
            <a:r>
              <a:rPr lang="es-ES" smtClean="0"/>
              <a:t>Usar los antibióticos en forma prudente</a:t>
            </a:r>
          </a:p>
          <a:p>
            <a:pPr eaLnBrk="1" hangingPunct="1"/>
            <a:r>
              <a:rPr lang="es-ES" smtClean="0"/>
              <a:t>Limitar el uso de la sonda vesical solo cuando es necesario </a:t>
            </a:r>
          </a:p>
          <a:p>
            <a:pPr eaLnBrk="1" hangingPunct="1"/>
            <a:r>
              <a:rPr lang="es-ES" smtClean="0"/>
              <a:t>Mantener un sistema cerrado de drenaje</a:t>
            </a:r>
          </a:p>
          <a:p>
            <a:pPr eaLnBrk="1" hangingPunct="1"/>
            <a:endParaRPr lang="en-US" smtClean="0"/>
          </a:p>
        </p:txBody>
      </p:sp>
      <p:sp>
        <p:nvSpPr>
          <p:cNvPr id="4" name="3 Marcador de fecha"/>
          <p:cNvSpPr>
            <a:spLocks noGrp="1"/>
          </p:cNvSpPr>
          <p:nvPr>
            <p:ph type="dt" sz="quarter" idx="10"/>
          </p:nvPr>
        </p:nvSpPr>
        <p:spPr/>
        <p:txBody>
          <a:bodyPr/>
          <a:lstStyle/>
          <a:p>
            <a:pPr>
              <a:defRPr/>
            </a:pPr>
            <a:fld id="{D001342E-49ED-46DB-B2E7-58944F126A44}" type="datetime1">
              <a:rPr lang="es-ES"/>
              <a:pPr>
                <a:defRPr/>
              </a:pPr>
              <a:t>27/09/2013</a:t>
            </a:fld>
            <a:endParaRPr lang="en-US"/>
          </a:p>
        </p:txBody>
      </p:sp>
      <p:sp>
        <p:nvSpPr>
          <p:cNvPr id="31749"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839D7DD2-EEE6-4941-ADBB-42376E252425}" type="slidenum">
              <a:rPr lang="en-US" sz="1200">
                <a:solidFill>
                  <a:srgbClr val="898989"/>
                </a:solidFill>
              </a:rPr>
              <a:pPr>
                <a:spcBef>
                  <a:spcPct val="0"/>
                </a:spcBef>
                <a:buFontTx/>
                <a:buNone/>
              </a:pPr>
              <a:t>29</a:t>
            </a:fld>
            <a:endParaRPr lang="en-US" sz="1200">
              <a:solidFill>
                <a:srgbClr val="898989"/>
              </a:solidFill>
            </a:endParaRPr>
          </a:p>
        </p:txBody>
      </p:sp>
    </p:spTree>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Título"/>
          <p:cNvSpPr>
            <a:spLocks noGrp="1"/>
          </p:cNvSpPr>
          <p:nvPr>
            <p:ph type="title"/>
          </p:nvPr>
        </p:nvSpPr>
        <p:spPr/>
        <p:txBody>
          <a:bodyPr/>
          <a:lstStyle/>
          <a:p>
            <a:pPr eaLnBrk="1" hangingPunct="1"/>
            <a:r>
              <a:rPr lang="es-ES" smtClean="0"/>
              <a:t>Definición</a:t>
            </a:r>
          </a:p>
        </p:txBody>
      </p:sp>
      <p:sp>
        <p:nvSpPr>
          <p:cNvPr id="3" name="2 Marcador de contenido"/>
          <p:cNvSpPr>
            <a:spLocks noGrp="1"/>
          </p:cNvSpPr>
          <p:nvPr>
            <p:ph idx="1"/>
          </p:nvPr>
        </p:nvSpPr>
        <p:spPr/>
        <p:txBody>
          <a:bodyPr rtlCol="0">
            <a:normAutofit lnSpcReduction="10000"/>
          </a:bodyPr>
          <a:lstStyle/>
          <a:p>
            <a:pPr eaLnBrk="1" fontAlgn="auto" hangingPunct="1">
              <a:spcAft>
                <a:spcPts val="0"/>
              </a:spcAft>
              <a:defRPr/>
            </a:pPr>
            <a:r>
              <a:rPr lang="es-ES" dirty="0"/>
              <a:t>La Infección Urinaria (ITU) se define como la invasión, multiplicación y colonización del tracto urinario por gérmenes que habitualmente provienen de la región perineal (lo que rodea ano y genitales</a:t>
            </a:r>
            <a:r>
              <a:rPr lang="es-ES" dirty="0" smtClean="0"/>
              <a:t>.)</a:t>
            </a:r>
          </a:p>
          <a:p>
            <a:pPr eaLnBrk="1" fontAlgn="auto" hangingPunct="1">
              <a:spcAft>
                <a:spcPts val="0"/>
              </a:spcAft>
              <a:defRPr/>
            </a:pPr>
            <a:r>
              <a:rPr lang="es-ES" dirty="0" smtClean="0"/>
              <a:t>Conjunto de cuadros clínicos que tienen sedimento urinario de tipo inflamatorio y la presencia significativa de gérmenes en la orina</a:t>
            </a:r>
            <a:r>
              <a:rPr lang="es-ES" dirty="0"/>
              <a:t/>
            </a:r>
            <a:br>
              <a:rPr lang="es-ES" dirty="0"/>
            </a:br>
            <a:endParaRPr lang="es-ES" dirty="0"/>
          </a:p>
        </p:txBody>
      </p:sp>
      <p:sp>
        <p:nvSpPr>
          <p:cNvPr id="4" name="3 Marcador de fecha"/>
          <p:cNvSpPr>
            <a:spLocks noGrp="1"/>
          </p:cNvSpPr>
          <p:nvPr>
            <p:ph type="dt" sz="quarter" idx="10"/>
          </p:nvPr>
        </p:nvSpPr>
        <p:spPr/>
        <p:txBody>
          <a:bodyPr/>
          <a:lstStyle/>
          <a:p>
            <a:pPr>
              <a:defRPr/>
            </a:pPr>
            <a:fld id="{753171A8-6347-4D00-BBD3-19CA10CFF494}" type="datetime1">
              <a:rPr lang="es-ES"/>
              <a:pPr>
                <a:defRPr/>
              </a:pPr>
              <a:t>27/09/2013</a:t>
            </a:fld>
            <a:endParaRPr lang="en-US" dirty="0"/>
          </a:p>
        </p:txBody>
      </p:sp>
      <p:sp>
        <p:nvSpPr>
          <p:cNvPr id="5125"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EDE4035E-8BC0-404F-B673-FEC9DC568158}" type="slidenum">
              <a:rPr lang="en-US" sz="1200">
                <a:solidFill>
                  <a:srgbClr val="898989"/>
                </a:solidFill>
              </a:rPr>
              <a:pPr>
                <a:spcBef>
                  <a:spcPct val="0"/>
                </a:spcBef>
                <a:buFontTx/>
                <a:buNone/>
              </a:pPr>
              <a:t>3</a:t>
            </a:fld>
            <a:endParaRPr lang="en-US" sz="1200">
              <a:solidFill>
                <a:srgbClr val="898989"/>
              </a:solidFill>
            </a:endParaRPr>
          </a:p>
        </p:txBody>
      </p:sp>
    </p:spTree>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Rectángulo"/>
          <p:cNvSpPr>
            <a:spLocks noChangeArrowheads="1"/>
          </p:cNvSpPr>
          <p:nvPr/>
        </p:nvSpPr>
        <p:spPr bwMode="auto">
          <a:xfrm>
            <a:off x="539750" y="0"/>
            <a:ext cx="8280400" cy="6462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sz="1800" b="1"/>
              <a:t>Sonda vesical e infección urinaria</a:t>
            </a:r>
            <a:br>
              <a:rPr lang="es-ES" sz="1800" b="1"/>
            </a:br>
            <a:r>
              <a:rPr lang="es-ES" sz="1800" b="1"/>
              <a:t/>
            </a:r>
            <a:br>
              <a:rPr lang="es-ES" sz="1800" b="1"/>
            </a:br>
            <a:r>
              <a:rPr lang="es-ES" sz="1800"/>
              <a:t>La colocación de una sonda vesical tiene sus indicaciones precisas.</a:t>
            </a:r>
            <a:br>
              <a:rPr lang="es-ES" sz="1800"/>
            </a:br>
            <a:r>
              <a:rPr lang="es-ES" sz="1800"/>
              <a:t/>
            </a:r>
            <a:br>
              <a:rPr lang="es-ES" sz="1800"/>
            </a:br>
            <a:r>
              <a:rPr lang="es-ES" sz="1800"/>
              <a:t>El riesgo de adquirir una infección dependerá de la duración de la cateterización, de la calidad de la sonda y de las defensas o susceptibilidad del huésped o paciente.</a:t>
            </a:r>
            <a:br>
              <a:rPr lang="es-ES" sz="1800"/>
            </a:br>
            <a:r>
              <a:rPr lang="es-ES" sz="1800"/>
              <a:t/>
            </a:r>
            <a:br>
              <a:rPr lang="es-ES" sz="1800"/>
            </a:br>
            <a:r>
              <a:rPr lang="es-ES" sz="1800"/>
              <a:t>Una sonda vesical puede permanecer colocada durante un período menor a 30 días (cateterización de corta permanencia) o por un período mayor a 30 días (0cateterización de larga permanencia).</a:t>
            </a:r>
            <a:br>
              <a:rPr lang="es-ES" sz="1800"/>
            </a:br>
            <a:r>
              <a:rPr lang="es-ES" sz="1800"/>
              <a:t/>
            </a:r>
            <a:br>
              <a:rPr lang="es-ES" sz="1800"/>
            </a:br>
            <a:r>
              <a:rPr lang="es-ES" sz="1800"/>
              <a:t>A una incidencia de 3-10% por día a los 30 días la mayoría de los pacientes con una sonda vesical tendrá gérmenes en la orina.</a:t>
            </a:r>
            <a:br>
              <a:rPr lang="es-ES" sz="1800"/>
            </a:br>
            <a:r>
              <a:rPr lang="es-ES" sz="1800"/>
              <a:t/>
            </a:r>
            <a:br>
              <a:rPr lang="es-ES" sz="1800"/>
            </a:br>
            <a:r>
              <a:rPr lang="es-ES" sz="1800"/>
              <a:t>Las bacterias que colonizan nuestra uretra se van adhiriendo a la superficie de la sonda formando grupos de gérmenes embebidos en sustancias provenientes del metabolismo bacteriano creándose una especie de membrana incrustada en la sonda y protegida del sistema inmunológico del huésped y de los antibióticos. Por lo tanto, los antibióticos no son efectivos en prevenir la infección asociada a una sonda vesical y sólo conduce a generar bacterias más resistentes.</a:t>
            </a:r>
            <a:br>
              <a:rPr lang="es-ES" sz="1800"/>
            </a:br>
            <a:r>
              <a:rPr lang="es-ES" sz="1800"/>
              <a:t/>
            </a:r>
            <a:br>
              <a:rPr lang="es-ES" sz="1800"/>
            </a:br>
            <a:r>
              <a:rPr lang="es-ES" sz="1800"/>
              <a:t>En el caso de tener un catéter vesical y síntomas locales y generales de infección, se evaluará cada caso en particular para la indicación correcta de antibióticos.</a:t>
            </a:r>
            <a:endParaRPr lang="en-US" sz="1800"/>
          </a:p>
        </p:txBody>
      </p:sp>
      <p:sp>
        <p:nvSpPr>
          <p:cNvPr id="3" name="2 Marcador de fecha"/>
          <p:cNvSpPr>
            <a:spLocks noGrp="1"/>
          </p:cNvSpPr>
          <p:nvPr>
            <p:ph type="dt" sz="quarter" idx="10"/>
          </p:nvPr>
        </p:nvSpPr>
        <p:spPr/>
        <p:txBody>
          <a:bodyPr/>
          <a:lstStyle/>
          <a:p>
            <a:pPr>
              <a:defRPr/>
            </a:pPr>
            <a:fld id="{BFBB633D-CA86-4DDA-99AD-302349833E17}" type="datetime1">
              <a:rPr lang="es-ES"/>
              <a:pPr>
                <a:defRPr/>
              </a:pPr>
              <a:t>27/09/2013</a:t>
            </a:fld>
            <a:endParaRPr lang="en-US"/>
          </a:p>
        </p:txBody>
      </p:sp>
      <p:sp>
        <p:nvSpPr>
          <p:cNvPr id="32772" name="3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33343B0-72CC-414B-BBDB-10ADDB5FC7B4}" type="slidenum">
              <a:rPr lang="en-US" sz="1200">
                <a:solidFill>
                  <a:srgbClr val="898989"/>
                </a:solidFill>
              </a:rPr>
              <a:pPr>
                <a:spcBef>
                  <a:spcPct val="0"/>
                </a:spcBef>
                <a:buFontTx/>
                <a:buNone/>
              </a:pPr>
              <a:t>30</a:t>
            </a:fld>
            <a:endParaRPr lang="en-US" sz="1200">
              <a:solidFill>
                <a:srgbClr val="898989"/>
              </a:solidFill>
            </a:endParaRPr>
          </a:p>
        </p:txBody>
      </p:sp>
    </p:spTree>
  </p:cSld>
  <p:clrMapOvr>
    <a:masterClrMapping/>
  </p:clrMapOvr>
  <p:transition spd="slow">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3 Título"/>
          <p:cNvSpPr>
            <a:spLocks noGrp="1"/>
          </p:cNvSpPr>
          <p:nvPr>
            <p:ph type="ctrTitle"/>
          </p:nvPr>
        </p:nvSpPr>
        <p:spPr>
          <a:xfrm>
            <a:off x="685800" y="404813"/>
            <a:ext cx="7772400" cy="1223962"/>
          </a:xfrm>
        </p:spPr>
        <p:txBody>
          <a:bodyPr/>
          <a:lstStyle/>
          <a:p>
            <a:pPr eaLnBrk="1" hangingPunct="1"/>
            <a:r>
              <a:rPr lang="es-ES" smtClean="0"/>
              <a:t>Consejos</a:t>
            </a:r>
          </a:p>
        </p:txBody>
      </p:sp>
      <p:sp>
        <p:nvSpPr>
          <p:cNvPr id="33795" name="4 Subtítulo"/>
          <p:cNvSpPr>
            <a:spLocks noGrp="1"/>
          </p:cNvSpPr>
          <p:nvPr>
            <p:ph type="subTitle" idx="1"/>
          </p:nvPr>
        </p:nvSpPr>
        <p:spPr>
          <a:xfrm>
            <a:off x="1331913" y="2133600"/>
            <a:ext cx="6400800" cy="4464050"/>
          </a:xfrm>
        </p:spPr>
        <p:txBody>
          <a:bodyPr/>
          <a:lstStyle/>
          <a:p>
            <a:pPr eaLnBrk="1" hangingPunct="1">
              <a:buFont typeface="Arial" panose="020B0604020202020204" pitchFamily="34" charset="0"/>
              <a:buChar char="•"/>
            </a:pPr>
            <a:r>
              <a:rPr lang="es-ES" sz="2000" smtClean="0">
                <a:solidFill>
                  <a:schemeClr val="tx1"/>
                </a:solidFill>
                <a:latin typeface="Arial" panose="020B0604020202020204" pitchFamily="34" charset="0"/>
              </a:rPr>
              <a:t>No retrasar la micción.</a:t>
            </a:r>
            <a:r>
              <a:rPr lang="es-ES" sz="2000" smtClean="0">
                <a:solidFill>
                  <a:schemeClr val="tx1"/>
                </a:solidFill>
              </a:rPr>
              <a:t> </a:t>
            </a:r>
          </a:p>
          <a:p>
            <a:pPr eaLnBrk="1" hangingPunct="1">
              <a:buFont typeface="Arial" panose="020B0604020202020204" pitchFamily="34" charset="0"/>
              <a:buChar char="•"/>
            </a:pPr>
            <a:r>
              <a:rPr lang="es-ES" sz="2000" smtClean="0">
                <a:solidFill>
                  <a:schemeClr val="tx1"/>
                </a:solidFill>
                <a:latin typeface="Arial" panose="020B0604020202020204" pitchFamily="34" charset="0"/>
              </a:rPr>
              <a:t>Higiene adecuada tras las defecaciones.</a:t>
            </a:r>
            <a:r>
              <a:rPr lang="es-ES" sz="2000" smtClean="0">
                <a:solidFill>
                  <a:schemeClr val="tx1"/>
                </a:solidFill>
              </a:rPr>
              <a:t> </a:t>
            </a:r>
          </a:p>
          <a:p>
            <a:pPr eaLnBrk="1" hangingPunct="1">
              <a:buFont typeface="Arial" panose="020B0604020202020204" pitchFamily="34" charset="0"/>
              <a:buChar char="•"/>
            </a:pPr>
            <a:r>
              <a:rPr lang="es-ES" sz="2000" smtClean="0">
                <a:solidFill>
                  <a:schemeClr val="tx1"/>
                </a:solidFill>
                <a:latin typeface="Arial" panose="020B0604020202020204" pitchFamily="34" charset="0"/>
              </a:rPr>
              <a:t>Beber abundante agua.</a:t>
            </a:r>
            <a:r>
              <a:rPr lang="es-ES" sz="2000" smtClean="0">
                <a:solidFill>
                  <a:schemeClr val="tx1"/>
                </a:solidFill>
              </a:rPr>
              <a:t> </a:t>
            </a:r>
          </a:p>
          <a:p>
            <a:pPr eaLnBrk="1" hangingPunct="1">
              <a:buFont typeface="Arial" panose="020B0604020202020204" pitchFamily="34" charset="0"/>
              <a:buChar char="•"/>
            </a:pPr>
            <a:r>
              <a:rPr lang="es-ES" sz="2000" smtClean="0">
                <a:solidFill>
                  <a:schemeClr val="tx1"/>
                </a:solidFill>
                <a:latin typeface="Arial" panose="020B0604020202020204" pitchFamily="34" charset="0"/>
              </a:rPr>
              <a:t>Profilaxis poscoital cuando se considere oportuno.</a:t>
            </a:r>
            <a:r>
              <a:rPr lang="es-ES" sz="2000" smtClean="0">
                <a:solidFill>
                  <a:schemeClr val="tx1"/>
                </a:solidFill>
              </a:rPr>
              <a:t> </a:t>
            </a:r>
          </a:p>
          <a:p>
            <a:pPr eaLnBrk="1" hangingPunct="1">
              <a:buFont typeface="Arial" panose="020B0604020202020204" pitchFamily="34" charset="0"/>
              <a:buChar char="•"/>
            </a:pPr>
            <a:r>
              <a:rPr lang="es-ES" sz="2000" smtClean="0">
                <a:solidFill>
                  <a:schemeClr val="tx1"/>
                </a:solidFill>
                <a:latin typeface="Arial" panose="020B0604020202020204" pitchFamily="34" charset="0"/>
              </a:rPr>
              <a:t>Cambiar el tipo de compresas, cuando las molestias se relacionen con la menstruación.</a:t>
            </a:r>
            <a:r>
              <a:rPr lang="es-ES" sz="2000" smtClean="0">
                <a:solidFill>
                  <a:schemeClr val="tx1"/>
                </a:solidFill>
              </a:rPr>
              <a:t> </a:t>
            </a:r>
          </a:p>
          <a:p>
            <a:pPr eaLnBrk="1" hangingPunct="1">
              <a:buFont typeface="Arial" panose="020B0604020202020204" pitchFamily="34" charset="0"/>
              <a:buChar char="•"/>
            </a:pPr>
            <a:r>
              <a:rPr lang="es-ES" sz="2000" smtClean="0">
                <a:solidFill>
                  <a:schemeClr val="tx1"/>
                </a:solidFill>
                <a:latin typeface="Arial" panose="020B0604020202020204" pitchFamily="34" charset="0"/>
              </a:rPr>
              <a:t>Consultar con el médico todos los Trastornos  miccionales, aunque no todos ellos van a ser infecciones urinarias. jamás auto-diagnosticarse, ni automedicarse.</a:t>
            </a:r>
          </a:p>
          <a:p>
            <a:pPr eaLnBrk="1" hangingPunct="1">
              <a:buFont typeface="Arial" panose="020B0604020202020204" pitchFamily="34" charset="0"/>
              <a:buChar char="•"/>
            </a:pPr>
            <a:endParaRPr lang="es-ES" sz="2000" smtClean="0">
              <a:solidFill>
                <a:schemeClr val="tx1"/>
              </a:solidFill>
            </a:endParaRPr>
          </a:p>
          <a:p>
            <a:pPr eaLnBrk="1" hangingPunct="1"/>
            <a:endParaRPr lang="es-ES" sz="2000" smtClean="0">
              <a:solidFill>
                <a:schemeClr val="tx1"/>
              </a:solidFill>
            </a:endParaRPr>
          </a:p>
        </p:txBody>
      </p:sp>
      <p:sp>
        <p:nvSpPr>
          <p:cNvPr id="2" name="1 Marcador de fecha"/>
          <p:cNvSpPr>
            <a:spLocks noGrp="1"/>
          </p:cNvSpPr>
          <p:nvPr>
            <p:ph type="dt" sz="quarter" idx="10"/>
          </p:nvPr>
        </p:nvSpPr>
        <p:spPr/>
        <p:txBody>
          <a:bodyPr/>
          <a:lstStyle/>
          <a:p>
            <a:pPr>
              <a:defRPr/>
            </a:pPr>
            <a:fld id="{26F4F7BF-6094-4F66-AD2C-BB6027E3F5C5}" type="datetime1">
              <a:rPr lang="es-ES"/>
              <a:pPr>
                <a:defRPr/>
              </a:pPr>
              <a:t>27/09/2013</a:t>
            </a:fld>
            <a:endParaRPr lang="en-US"/>
          </a:p>
        </p:txBody>
      </p:sp>
      <p:sp>
        <p:nvSpPr>
          <p:cNvPr id="33797" name="2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69BE334-0130-4F36-8129-F9BEFB5D6438}" type="slidenum">
              <a:rPr lang="en-US" sz="1200">
                <a:solidFill>
                  <a:srgbClr val="898989"/>
                </a:solidFill>
              </a:rPr>
              <a:pPr>
                <a:spcBef>
                  <a:spcPct val="0"/>
                </a:spcBef>
                <a:buFontTx/>
                <a:buNone/>
              </a:pPr>
              <a:t>31</a:t>
            </a:fld>
            <a:endParaRPr lang="en-US" sz="1200">
              <a:solidFill>
                <a:srgbClr val="898989"/>
              </a:solidFill>
            </a:endParaRPr>
          </a:p>
        </p:txBody>
      </p:sp>
    </p:spTree>
  </p:cSld>
  <p:clrMapOvr>
    <a:masterClrMapping/>
  </p:clrMapOvr>
  <p:transition spd="slow">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err="1" smtClean="0"/>
              <a:t>Trivia</a:t>
            </a:r>
            <a:endParaRPr lang="es-ES" dirty="0"/>
          </a:p>
        </p:txBody>
      </p:sp>
      <p:sp>
        <p:nvSpPr>
          <p:cNvPr id="3" name="Marcador de contenido 2"/>
          <p:cNvSpPr>
            <a:spLocks noGrp="1"/>
          </p:cNvSpPr>
          <p:nvPr>
            <p:ph idx="1"/>
          </p:nvPr>
        </p:nvSpPr>
        <p:spPr/>
        <p:txBody>
          <a:bodyPr/>
          <a:lstStyle/>
          <a:p>
            <a:r>
              <a:rPr lang="es-ES" dirty="0" smtClean="0"/>
              <a:t>E </a:t>
            </a:r>
            <a:r>
              <a:rPr lang="es-ES" dirty="0" err="1" smtClean="0"/>
              <a:t>Coli</a:t>
            </a:r>
            <a:r>
              <a:rPr lang="es-ES" dirty="0" smtClean="0"/>
              <a:t> se duplica cada 20 minutos</a:t>
            </a:r>
          </a:p>
          <a:p>
            <a:r>
              <a:rPr lang="es-ES" dirty="0" smtClean="0"/>
              <a:t>En un tubo de ensayo con caldo de cultivo colocamos una E </a:t>
            </a:r>
            <a:r>
              <a:rPr lang="es-ES" dirty="0" err="1" smtClean="0"/>
              <a:t>Coli</a:t>
            </a:r>
            <a:r>
              <a:rPr lang="es-ES" dirty="0" smtClean="0"/>
              <a:t> a las 08 Hs</a:t>
            </a:r>
          </a:p>
          <a:p>
            <a:r>
              <a:rPr lang="es-ES" dirty="0" smtClean="0"/>
              <a:t>A las 12 Hs el tubo de ensayo esta lleno de E </a:t>
            </a:r>
            <a:r>
              <a:rPr lang="es-ES" dirty="0" err="1" smtClean="0"/>
              <a:t>Coli</a:t>
            </a:r>
            <a:endParaRPr lang="es-ES" dirty="0" smtClean="0"/>
          </a:p>
          <a:p>
            <a:r>
              <a:rPr lang="es-ES" dirty="0" smtClean="0"/>
              <a:t>¿ a que hora ese frasco estuvo medio lleno de E </a:t>
            </a:r>
            <a:r>
              <a:rPr lang="es-ES" dirty="0" err="1" smtClean="0"/>
              <a:t>Coli</a:t>
            </a:r>
            <a:r>
              <a:rPr lang="es-ES" dirty="0" smtClean="0"/>
              <a:t>?</a:t>
            </a:r>
            <a:endParaRPr lang="es-ES" dirty="0"/>
          </a:p>
        </p:txBody>
      </p:sp>
      <p:sp>
        <p:nvSpPr>
          <p:cNvPr id="4" name="Marcador de fecha 3"/>
          <p:cNvSpPr>
            <a:spLocks noGrp="1"/>
          </p:cNvSpPr>
          <p:nvPr>
            <p:ph type="dt" sz="half" idx="10"/>
          </p:nvPr>
        </p:nvSpPr>
        <p:spPr/>
        <p:txBody>
          <a:bodyPr/>
          <a:lstStyle/>
          <a:p>
            <a:pPr>
              <a:defRPr/>
            </a:pPr>
            <a:fld id="{142823E5-4EF5-4C58-BFE9-3C65EA7C1A56}" type="datetime1">
              <a:rPr lang="es-ES" smtClean="0"/>
              <a:pPr>
                <a:defRPr/>
              </a:pPr>
              <a:t>27/09/2013</a:t>
            </a:fld>
            <a:endParaRPr lang="en-US"/>
          </a:p>
        </p:txBody>
      </p:sp>
      <p:sp>
        <p:nvSpPr>
          <p:cNvPr id="5" name="Marcador de número de diapositiva 4"/>
          <p:cNvSpPr>
            <a:spLocks noGrp="1"/>
          </p:cNvSpPr>
          <p:nvPr>
            <p:ph type="sldNum" sz="quarter" idx="12"/>
          </p:nvPr>
        </p:nvSpPr>
        <p:spPr/>
        <p:txBody>
          <a:bodyPr/>
          <a:lstStyle/>
          <a:p>
            <a:pPr>
              <a:defRPr/>
            </a:pPr>
            <a:fld id="{1A60924D-3890-4364-A08F-86F2DA34BD37}" type="slidenum">
              <a:rPr lang="en-US" smtClean="0"/>
              <a:pPr>
                <a:defRPr/>
              </a:pPr>
              <a:t>32</a:t>
            </a:fld>
            <a:endParaRPr lang="en-US"/>
          </a:p>
        </p:txBody>
      </p:sp>
    </p:spTree>
    <p:extLst>
      <p:ext uri="{BB962C8B-B14F-4D97-AF65-F5344CB8AC3E}">
        <p14:creationId xmlns:p14="http://schemas.microsoft.com/office/powerpoint/2010/main" val="2701873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Respuesta</a:t>
            </a:r>
            <a:endParaRPr lang="es-ES" dirty="0"/>
          </a:p>
        </p:txBody>
      </p:sp>
      <p:sp>
        <p:nvSpPr>
          <p:cNvPr id="3" name="Marcador de contenido 2"/>
          <p:cNvSpPr>
            <a:spLocks noGrp="1"/>
          </p:cNvSpPr>
          <p:nvPr>
            <p:ph idx="1"/>
          </p:nvPr>
        </p:nvSpPr>
        <p:spPr>
          <a:xfrm>
            <a:off x="457200" y="3284984"/>
            <a:ext cx="8229600" cy="2841179"/>
          </a:xfrm>
        </p:spPr>
        <p:txBody>
          <a:bodyPr/>
          <a:lstStyle/>
          <a:p>
            <a:r>
              <a:rPr lang="es-ES" sz="4400" spc="600" dirty="0" smtClean="0"/>
              <a:t>11 Horas y 40 Minutos</a:t>
            </a:r>
            <a:endParaRPr lang="es-ES" sz="4400" spc="600" dirty="0"/>
          </a:p>
        </p:txBody>
      </p:sp>
      <p:sp>
        <p:nvSpPr>
          <p:cNvPr id="4" name="Marcador de fecha 3"/>
          <p:cNvSpPr>
            <a:spLocks noGrp="1"/>
          </p:cNvSpPr>
          <p:nvPr>
            <p:ph type="dt" sz="half" idx="10"/>
          </p:nvPr>
        </p:nvSpPr>
        <p:spPr/>
        <p:txBody>
          <a:bodyPr/>
          <a:lstStyle/>
          <a:p>
            <a:pPr>
              <a:defRPr/>
            </a:pPr>
            <a:fld id="{142823E5-4EF5-4C58-BFE9-3C65EA7C1A56}" type="datetime1">
              <a:rPr lang="es-ES" smtClean="0"/>
              <a:pPr>
                <a:defRPr/>
              </a:pPr>
              <a:t>27/09/2013</a:t>
            </a:fld>
            <a:endParaRPr lang="en-US"/>
          </a:p>
        </p:txBody>
      </p:sp>
      <p:sp>
        <p:nvSpPr>
          <p:cNvPr id="5" name="Marcador de número de diapositiva 4"/>
          <p:cNvSpPr>
            <a:spLocks noGrp="1"/>
          </p:cNvSpPr>
          <p:nvPr>
            <p:ph type="sldNum" sz="quarter" idx="12"/>
          </p:nvPr>
        </p:nvSpPr>
        <p:spPr/>
        <p:txBody>
          <a:bodyPr/>
          <a:lstStyle/>
          <a:p>
            <a:pPr>
              <a:defRPr/>
            </a:pPr>
            <a:fld id="{1A60924D-3890-4364-A08F-86F2DA34BD37}" type="slidenum">
              <a:rPr lang="en-US" smtClean="0"/>
              <a:pPr>
                <a:defRPr/>
              </a:pPr>
              <a:t>33</a:t>
            </a:fld>
            <a:endParaRPr lang="en-US"/>
          </a:p>
        </p:txBody>
      </p:sp>
    </p:spTree>
    <p:extLst>
      <p:ext uri="{BB962C8B-B14F-4D97-AF65-F5344CB8AC3E}">
        <p14:creationId xmlns:p14="http://schemas.microsoft.com/office/powerpoint/2010/main" val="1779962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Título"/>
          <p:cNvSpPr>
            <a:spLocks noGrp="1"/>
          </p:cNvSpPr>
          <p:nvPr>
            <p:ph type="title"/>
          </p:nvPr>
        </p:nvSpPr>
        <p:spPr/>
        <p:txBody>
          <a:bodyPr/>
          <a:lstStyle/>
          <a:p>
            <a:pPr eaLnBrk="1" hangingPunct="1"/>
            <a:endParaRPr lang="es-AR" smtClean="0"/>
          </a:p>
        </p:txBody>
      </p:sp>
      <p:sp>
        <p:nvSpPr>
          <p:cNvPr id="6147" name="2 Marcador de contenido"/>
          <p:cNvSpPr>
            <a:spLocks noGrp="1"/>
          </p:cNvSpPr>
          <p:nvPr>
            <p:ph idx="1"/>
          </p:nvPr>
        </p:nvSpPr>
        <p:spPr/>
        <p:txBody>
          <a:bodyPr/>
          <a:lstStyle/>
          <a:p>
            <a:pPr eaLnBrk="1" hangingPunct="1"/>
            <a:endParaRPr lang="es-AR" smtClean="0"/>
          </a:p>
        </p:txBody>
      </p:sp>
      <p:graphicFrame>
        <p:nvGraphicFramePr>
          <p:cNvPr id="6148" name="Object 2"/>
          <p:cNvGraphicFramePr>
            <a:graphicFrameLocks noChangeAspect="1"/>
          </p:cNvGraphicFramePr>
          <p:nvPr/>
        </p:nvGraphicFramePr>
        <p:xfrm>
          <a:off x="539750" y="260350"/>
          <a:ext cx="8208963" cy="6597650"/>
        </p:xfrm>
        <a:graphic>
          <a:graphicData uri="http://schemas.openxmlformats.org/presentationml/2006/ole">
            <mc:AlternateContent xmlns:mc="http://schemas.openxmlformats.org/markup-compatibility/2006">
              <mc:Choice xmlns:v="urn:schemas-microsoft-com:vml" Requires="v">
                <p:oleObj spid="_x0000_s6153" name="Presentación" r:id="rId3" imgW="4568900" imgH="3425883" progId="PowerPoint.Show.8">
                  <p:embed/>
                </p:oleObj>
              </mc:Choice>
              <mc:Fallback>
                <p:oleObj name="Presentación" r:id="rId3" imgW="4568900" imgH="3425883" progId="PowerPoint.Show.8">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260350"/>
                        <a:ext cx="8208963" cy="659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3 Marcador de fecha"/>
          <p:cNvSpPr>
            <a:spLocks noGrp="1"/>
          </p:cNvSpPr>
          <p:nvPr>
            <p:ph type="dt" sz="quarter" idx="10"/>
          </p:nvPr>
        </p:nvSpPr>
        <p:spPr/>
        <p:txBody>
          <a:bodyPr/>
          <a:lstStyle/>
          <a:p>
            <a:pPr>
              <a:defRPr/>
            </a:pPr>
            <a:fld id="{72DE27EA-7C4B-40AF-9035-2469DEE36086}" type="datetime1">
              <a:rPr lang="es-ES"/>
              <a:pPr>
                <a:defRPr/>
              </a:pPr>
              <a:t>27/09/2013</a:t>
            </a:fld>
            <a:endParaRPr lang="en-US" dirty="0"/>
          </a:p>
        </p:txBody>
      </p:sp>
      <p:sp>
        <p:nvSpPr>
          <p:cNvPr id="6150"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A9672B7-8ACD-47CD-B11E-1CE8162B2E4F}" type="slidenum">
              <a:rPr lang="en-US" sz="1200">
                <a:solidFill>
                  <a:srgbClr val="898989"/>
                </a:solidFill>
              </a:rPr>
              <a:pPr>
                <a:spcBef>
                  <a:spcPct val="0"/>
                </a:spcBef>
                <a:buFontTx/>
                <a:buNone/>
              </a:pPr>
              <a:t>4</a:t>
            </a:fld>
            <a:endParaRPr lang="en-US" sz="1200">
              <a:solidFill>
                <a:srgbClr val="898989"/>
              </a:solidFill>
            </a:endParaRPr>
          </a:p>
        </p:txBody>
      </p:sp>
    </p:spTree>
  </p:cSld>
  <p:clrMapOvr>
    <a:masterClrMapping/>
  </p:clrMapOvr>
  <p:transition spd="slow">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Título"/>
          <p:cNvSpPr>
            <a:spLocks noGrp="1"/>
          </p:cNvSpPr>
          <p:nvPr>
            <p:ph type="title"/>
          </p:nvPr>
        </p:nvSpPr>
        <p:spPr/>
        <p:txBody>
          <a:bodyPr/>
          <a:lstStyle/>
          <a:p>
            <a:pPr eaLnBrk="1" hangingPunct="1"/>
            <a:r>
              <a:rPr lang="es-ES" smtClean="0"/>
              <a:t>Vias de infeccion</a:t>
            </a:r>
          </a:p>
        </p:txBody>
      </p:sp>
      <p:sp>
        <p:nvSpPr>
          <p:cNvPr id="7171" name="2 Marcador de contenido"/>
          <p:cNvSpPr>
            <a:spLocks noGrp="1"/>
          </p:cNvSpPr>
          <p:nvPr>
            <p:ph idx="1"/>
          </p:nvPr>
        </p:nvSpPr>
        <p:spPr/>
        <p:txBody>
          <a:bodyPr/>
          <a:lstStyle/>
          <a:p>
            <a:pPr eaLnBrk="1" hangingPunct="1"/>
            <a:r>
              <a:rPr lang="es-ES" smtClean="0"/>
              <a:t>Canalicular ascendente: la mas frecuente</a:t>
            </a:r>
          </a:p>
          <a:p>
            <a:pPr eaLnBrk="1" hangingPunct="1"/>
            <a:endParaRPr lang="es-ES" smtClean="0"/>
          </a:p>
          <a:p>
            <a:pPr eaLnBrk="1" hangingPunct="1"/>
            <a:endParaRPr lang="es-ES" smtClean="0"/>
          </a:p>
          <a:p>
            <a:pPr eaLnBrk="1" hangingPunct="1"/>
            <a:endParaRPr lang="es-ES" smtClean="0"/>
          </a:p>
          <a:p>
            <a:pPr eaLnBrk="1" hangingPunct="1"/>
            <a:r>
              <a:rPr lang="es-ES" smtClean="0"/>
              <a:t>Hematogena: infrecuente</a:t>
            </a:r>
          </a:p>
        </p:txBody>
      </p:sp>
      <p:sp>
        <p:nvSpPr>
          <p:cNvPr id="4" name="3 Marcador de fecha"/>
          <p:cNvSpPr>
            <a:spLocks noGrp="1"/>
          </p:cNvSpPr>
          <p:nvPr>
            <p:ph type="dt" sz="quarter" idx="10"/>
          </p:nvPr>
        </p:nvSpPr>
        <p:spPr/>
        <p:txBody>
          <a:bodyPr/>
          <a:lstStyle/>
          <a:p>
            <a:pPr>
              <a:defRPr/>
            </a:pPr>
            <a:fld id="{753171A8-6347-4D00-BBD3-19CA10CFF494}" type="datetime1">
              <a:rPr lang="es-ES"/>
              <a:pPr>
                <a:defRPr/>
              </a:pPr>
              <a:t>27/09/2013</a:t>
            </a:fld>
            <a:endParaRPr lang="en-US"/>
          </a:p>
        </p:txBody>
      </p:sp>
      <p:sp>
        <p:nvSpPr>
          <p:cNvPr id="7173"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D2BAC9A-4BCB-4395-B780-17F5B091EF50}" type="slidenum">
              <a:rPr lang="en-US" sz="1200">
                <a:solidFill>
                  <a:srgbClr val="898989"/>
                </a:solidFill>
              </a:rPr>
              <a:pPr>
                <a:spcBef>
                  <a:spcPct val="0"/>
                </a:spcBef>
                <a:buFontTx/>
                <a:buNone/>
              </a:pPr>
              <a:t>5</a:t>
            </a:fld>
            <a:endParaRPr lang="en-US" sz="1200">
              <a:solidFill>
                <a:srgbClr val="898989"/>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Rectángulo"/>
          <p:cNvSpPr>
            <a:spLocks noChangeArrowheads="1"/>
          </p:cNvSpPr>
          <p:nvPr/>
        </p:nvSpPr>
        <p:spPr bwMode="auto">
          <a:xfrm>
            <a:off x="0" y="333375"/>
            <a:ext cx="8893175" cy="563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sz="3600" b="1"/>
              <a:t>Diagnostico de una infección urinaria</a:t>
            </a:r>
            <a:endParaRPr lang="es-ES" sz="3600"/>
          </a:p>
          <a:p>
            <a:pPr eaLnBrk="1" hangingPunct="1">
              <a:spcBef>
                <a:spcPct val="0"/>
              </a:spcBef>
              <a:buFontTx/>
              <a:buNone/>
            </a:pPr>
            <a:r>
              <a:rPr lang="es-ES" sz="3600"/>
              <a:t>Para el adecuado diagnóstico se solicitará una muestra de orina en condiciones estériles (uro cultivo) preferentemente la primera orina de la mañana procedente del chorro medio de la micción previa higiene de los genitales externos (los laboratorios de análisis bacteriológicos entregan las instrucciones escritas para la adecuada recolección, conservación y transporte de la muestra)</a:t>
            </a:r>
          </a:p>
        </p:txBody>
      </p:sp>
      <p:sp>
        <p:nvSpPr>
          <p:cNvPr id="3" name="2 Marcador de fecha"/>
          <p:cNvSpPr>
            <a:spLocks noGrp="1"/>
          </p:cNvSpPr>
          <p:nvPr>
            <p:ph type="dt" sz="quarter" idx="10"/>
          </p:nvPr>
        </p:nvSpPr>
        <p:spPr/>
        <p:txBody>
          <a:bodyPr/>
          <a:lstStyle/>
          <a:p>
            <a:pPr>
              <a:defRPr/>
            </a:pPr>
            <a:fld id="{465E3B7E-E25A-4188-B011-3DCB5C7AE9BC}" type="datetime1">
              <a:rPr lang="es-ES"/>
              <a:pPr>
                <a:defRPr/>
              </a:pPr>
              <a:t>27/09/2013</a:t>
            </a:fld>
            <a:endParaRPr lang="en-US" dirty="0"/>
          </a:p>
        </p:txBody>
      </p:sp>
      <p:sp>
        <p:nvSpPr>
          <p:cNvPr id="8196" name="3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9E686F4-3BE2-49CF-889C-19ACB20636D0}" type="slidenum">
              <a:rPr lang="en-US" sz="1200">
                <a:solidFill>
                  <a:srgbClr val="898989"/>
                </a:solidFill>
              </a:rPr>
              <a:pPr>
                <a:spcBef>
                  <a:spcPct val="0"/>
                </a:spcBef>
                <a:buFontTx/>
                <a:buNone/>
              </a:pPr>
              <a:t>6</a:t>
            </a:fld>
            <a:endParaRPr lang="en-US" sz="1200">
              <a:solidFill>
                <a:srgbClr val="898989"/>
              </a:solidFill>
            </a:endParaRPr>
          </a:p>
        </p:txBody>
      </p:sp>
    </p:spTree>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rtlCol="0">
            <a:normAutofit fontScale="90000"/>
          </a:bodyPr>
          <a:lstStyle/>
          <a:p>
            <a:pPr eaLnBrk="1" fontAlgn="auto" hangingPunct="1">
              <a:spcAft>
                <a:spcPts val="0"/>
              </a:spcAft>
              <a:defRPr/>
            </a:pPr>
            <a:r>
              <a:rPr lang="es-ES" dirty="0" smtClean="0"/>
              <a:t>Forma de </a:t>
            </a:r>
            <a:r>
              <a:rPr lang="es-ES" dirty="0" err="1" smtClean="0"/>
              <a:t>recoleccion</a:t>
            </a:r>
            <a:r>
              <a:rPr lang="es-ES" dirty="0" smtClean="0"/>
              <a:t> de orina para </a:t>
            </a:r>
            <a:r>
              <a:rPr lang="es-ES" dirty="0" err="1" smtClean="0"/>
              <a:t>urocultivo</a:t>
            </a:r>
            <a:endParaRPr lang="es-ES" dirty="0"/>
          </a:p>
        </p:txBody>
      </p:sp>
      <p:sp>
        <p:nvSpPr>
          <p:cNvPr id="9219" name="4 Marcador de contenido"/>
          <p:cNvSpPr>
            <a:spLocks noGrp="1"/>
          </p:cNvSpPr>
          <p:nvPr>
            <p:ph idx="1"/>
          </p:nvPr>
        </p:nvSpPr>
        <p:spPr/>
        <p:txBody>
          <a:bodyPr/>
          <a:lstStyle/>
          <a:p>
            <a:pPr eaLnBrk="1" hangingPunct="1"/>
            <a:r>
              <a:rPr lang="es-ES" smtClean="0"/>
              <a:t>El metodo de la obtencion «limpia» chorro del medio de la primera orina de la mañana (en frasco de urocultivo</a:t>
            </a:r>
          </a:p>
          <a:p>
            <a:pPr eaLnBrk="1" hangingPunct="1"/>
            <a:r>
              <a:rPr lang="es-ES" smtClean="0"/>
              <a:t> no debe hacerse por cateterismo Vesical (infeccion segura)</a:t>
            </a:r>
          </a:p>
          <a:p>
            <a:pPr eaLnBrk="1" hangingPunct="1"/>
            <a:r>
              <a:rPr lang="es-ES" smtClean="0"/>
              <a:t>Puncion suprapubica</a:t>
            </a:r>
          </a:p>
        </p:txBody>
      </p:sp>
      <p:sp>
        <p:nvSpPr>
          <p:cNvPr id="2" name="1 Marcador de fecha"/>
          <p:cNvSpPr>
            <a:spLocks noGrp="1"/>
          </p:cNvSpPr>
          <p:nvPr>
            <p:ph type="dt" sz="quarter" idx="10"/>
          </p:nvPr>
        </p:nvSpPr>
        <p:spPr/>
        <p:txBody>
          <a:bodyPr/>
          <a:lstStyle/>
          <a:p>
            <a:pPr>
              <a:defRPr/>
            </a:pPr>
            <a:fld id="{26F4F7BF-6094-4F66-AD2C-BB6027E3F5C5}" type="datetime1">
              <a:rPr lang="es-ES"/>
              <a:pPr>
                <a:defRPr/>
              </a:pPr>
              <a:t>27/09/2013</a:t>
            </a:fld>
            <a:endParaRPr lang="en-US"/>
          </a:p>
        </p:txBody>
      </p:sp>
      <p:sp>
        <p:nvSpPr>
          <p:cNvPr id="9221" name="2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625641B-86C8-4F62-905C-6AE69456A8F4}" type="slidenum">
              <a:rPr lang="en-US" sz="1200">
                <a:solidFill>
                  <a:srgbClr val="898989"/>
                </a:solidFill>
              </a:rPr>
              <a:pPr>
                <a:spcBef>
                  <a:spcPct val="0"/>
                </a:spcBef>
                <a:buFontTx/>
                <a:buNone/>
              </a:pPr>
              <a:t>7</a:t>
            </a:fld>
            <a:endParaRPr lang="en-US" sz="1200">
              <a:solidFill>
                <a:srgbClr val="898989"/>
              </a:solidFill>
            </a:endParaRPr>
          </a:p>
        </p:txBody>
      </p:sp>
    </p:spTree>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Título"/>
          <p:cNvSpPr>
            <a:spLocks noGrp="1"/>
          </p:cNvSpPr>
          <p:nvPr>
            <p:ph type="title"/>
          </p:nvPr>
        </p:nvSpPr>
        <p:spPr/>
        <p:txBody>
          <a:bodyPr/>
          <a:lstStyle/>
          <a:p>
            <a:pPr eaLnBrk="1" hangingPunct="1"/>
            <a:r>
              <a:rPr lang="es-ES" smtClean="0"/>
              <a:t>Interpretacion del urocultivo</a:t>
            </a:r>
          </a:p>
        </p:txBody>
      </p:sp>
      <p:sp>
        <p:nvSpPr>
          <p:cNvPr id="10243" name="2 Marcador de contenido"/>
          <p:cNvSpPr>
            <a:spLocks noGrp="1"/>
          </p:cNvSpPr>
          <p:nvPr>
            <p:ph idx="1"/>
          </p:nvPr>
        </p:nvSpPr>
        <p:spPr/>
        <p:txBody>
          <a:bodyPr/>
          <a:lstStyle/>
          <a:p>
            <a:pPr eaLnBrk="1" hangingPunct="1"/>
            <a:r>
              <a:rPr lang="es-ES" smtClean="0"/>
              <a:t>0 a 10000 colonias : contaminacion</a:t>
            </a:r>
          </a:p>
          <a:p>
            <a:pPr eaLnBrk="1" hangingPunct="1"/>
            <a:r>
              <a:rPr lang="es-ES" smtClean="0"/>
              <a:t>10000 a 100000 colonias : probable infeccion (repetir)</a:t>
            </a:r>
          </a:p>
          <a:p>
            <a:pPr eaLnBrk="1" hangingPunct="1"/>
            <a:r>
              <a:rPr lang="es-ES" smtClean="0"/>
              <a:t>Mas de 100000 colonias : infeccion segura</a:t>
            </a:r>
          </a:p>
        </p:txBody>
      </p:sp>
      <p:sp>
        <p:nvSpPr>
          <p:cNvPr id="4" name="3 Marcador de fecha"/>
          <p:cNvSpPr>
            <a:spLocks noGrp="1"/>
          </p:cNvSpPr>
          <p:nvPr>
            <p:ph type="dt" sz="quarter" idx="10"/>
          </p:nvPr>
        </p:nvSpPr>
        <p:spPr/>
        <p:txBody>
          <a:bodyPr/>
          <a:lstStyle/>
          <a:p>
            <a:pPr>
              <a:defRPr/>
            </a:pPr>
            <a:fld id="{753171A8-6347-4D00-BBD3-19CA10CFF494}" type="datetime1">
              <a:rPr lang="es-ES"/>
              <a:pPr>
                <a:defRPr/>
              </a:pPr>
              <a:t>27/09/2013</a:t>
            </a:fld>
            <a:endParaRPr lang="en-US"/>
          </a:p>
        </p:txBody>
      </p:sp>
      <p:sp>
        <p:nvSpPr>
          <p:cNvPr id="10245" name="4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48455B2-9DBC-4581-8BC7-F5B522AC4A13}" type="slidenum">
              <a:rPr lang="en-US" sz="1200">
                <a:solidFill>
                  <a:srgbClr val="898989"/>
                </a:solidFill>
              </a:rPr>
              <a:pPr>
                <a:spcBef>
                  <a:spcPct val="0"/>
                </a:spcBef>
                <a:buFontTx/>
                <a:buNone/>
              </a:pPr>
              <a:t>8</a:t>
            </a:fld>
            <a:endParaRPr lang="en-US" sz="1200">
              <a:solidFill>
                <a:srgbClr val="898989"/>
              </a:solidFill>
            </a:endParaRPr>
          </a:p>
        </p:txBody>
      </p:sp>
    </p:spTree>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Rectángulo"/>
          <p:cNvSpPr>
            <a:spLocks noChangeArrowheads="1"/>
          </p:cNvSpPr>
          <p:nvPr/>
        </p:nvSpPr>
        <p:spPr bwMode="auto">
          <a:xfrm>
            <a:off x="0" y="476250"/>
            <a:ext cx="91440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sz="2000" b="1"/>
              <a:t>Cistitis aguda</a:t>
            </a:r>
            <a:endParaRPr lang="es-ES" sz="2000"/>
          </a:p>
          <a:p>
            <a:pPr eaLnBrk="1" hangingPunct="1">
              <a:spcBef>
                <a:spcPct val="0"/>
              </a:spcBef>
              <a:buFontTx/>
              <a:buNone/>
            </a:pPr>
            <a:r>
              <a:rPr lang="es-ES" sz="2000"/>
              <a:t>Es la inflamación de la vejiga. La cistitis aguda bacteriana es la inflamación de la vejiga causada por una infección.</a:t>
            </a:r>
            <a:br>
              <a:rPr lang="es-ES" sz="2000"/>
            </a:br>
            <a:r>
              <a:rPr lang="es-ES" sz="2000"/>
              <a:t/>
            </a:r>
            <a:br>
              <a:rPr lang="es-ES" sz="2000"/>
            </a:br>
            <a:r>
              <a:rPr lang="es-ES" sz="2000"/>
              <a:t>Habitualmente se caracteriza por ardor intenso al orinar, aumento de la frecuencia al orinar, a veces incontinencia de orina y con menor frecuencia por la aparición de sangre en la orina (</a:t>
            </a:r>
            <a:r>
              <a:rPr lang="es-ES" sz="2000">
                <a:hlinkClick r:id="rId2"/>
              </a:rPr>
              <a:t>hematuria</a:t>
            </a:r>
            <a:r>
              <a:rPr lang="es-ES" sz="2000"/>
              <a:t>).</a:t>
            </a:r>
            <a:br>
              <a:rPr lang="es-ES" sz="2000"/>
            </a:br>
            <a:r>
              <a:rPr lang="es-ES" sz="2000"/>
              <a:t/>
            </a:r>
            <a:br>
              <a:rPr lang="es-ES" sz="2000"/>
            </a:br>
            <a:r>
              <a:rPr lang="es-ES" sz="2000"/>
              <a:t>Es más frecuente en las mujeres en edad sexualmente activa. Cuando es recurrente, es decir que repite más de dos o tres episodios en el año, una vez descartadas las alteraciones anatómicas se las vincula con una predisposición biológica a padecerlas y con las relaciones sexuales (cistitis postcoital).</a:t>
            </a:r>
            <a:br>
              <a:rPr lang="es-ES" sz="2000"/>
            </a:br>
            <a:r>
              <a:rPr lang="es-ES" sz="2000"/>
              <a:t/>
            </a:r>
            <a:br>
              <a:rPr lang="es-ES" sz="2000"/>
            </a:br>
            <a:r>
              <a:rPr lang="es-ES" sz="2000"/>
              <a:t>El tratamiento habitual consiste en antibióticos por un período de 3 o 7 días asociados a analgésicos o antiespasmódicos urinarios.</a:t>
            </a:r>
            <a:br>
              <a:rPr lang="es-ES" sz="2000"/>
            </a:br>
            <a:r>
              <a:rPr lang="es-ES" sz="2000"/>
              <a:t/>
            </a:r>
            <a:br>
              <a:rPr lang="es-ES" sz="2000"/>
            </a:br>
            <a:r>
              <a:rPr lang="es-ES" sz="2000"/>
              <a:t>La duración del tratamiento dependerá de si hay factores de riesgo que serán evaluados por el médico.</a:t>
            </a:r>
          </a:p>
        </p:txBody>
      </p:sp>
      <p:sp>
        <p:nvSpPr>
          <p:cNvPr id="3" name="2 Marcador de fecha"/>
          <p:cNvSpPr>
            <a:spLocks noGrp="1"/>
          </p:cNvSpPr>
          <p:nvPr>
            <p:ph type="dt" sz="quarter" idx="10"/>
          </p:nvPr>
        </p:nvSpPr>
        <p:spPr/>
        <p:txBody>
          <a:bodyPr/>
          <a:lstStyle/>
          <a:p>
            <a:pPr>
              <a:defRPr/>
            </a:pPr>
            <a:fld id="{866A8AB8-6D20-4B6E-954B-B32F6F9572E2}" type="datetime1">
              <a:rPr lang="es-ES"/>
              <a:pPr>
                <a:defRPr/>
              </a:pPr>
              <a:t>27/09/2013</a:t>
            </a:fld>
            <a:endParaRPr lang="en-US" dirty="0"/>
          </a:p>
        </p:txBody>
      </p:sp>
      <p:sp>
        <p:nvSpPr>
          <p:cNvPr id="11268" name="3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82470089-7DDD-4F3A-80AF-3F0A95383B1F}" type="slidenum">
              <a:rPr lang="en-US" sz="1200">
                <a:solidFill>
                  <a:srgbClr val="898989"/>
                </a:solidFill>
              </a:rPr>
              <a:pPr>
                <a:spcBef>
                  <a:spcPct val="0"/>
                </a:spcBef>
                <a:buFontTx/>
                <a:buNone/>
              </a:pPr>
              <a:t>9</a:t>
            </a:fld>
            <a:endParaRPr lang="en-US" sz="1200">
              <a:solidFill>
                <a:srgbClr val="898989"/>
              </a:solidFill>
            </a:endParaRPr>
          </a:p>
        </p:txBody>
      </p:sp>
    </p:spTree>
  </p:cSld>
  <p:clrMapOvr>
    <a:masterClrMapping/>
  </p:clrMapOvr>
  <p:transition spd="slow">
    <p:randomBar dir="vert"/>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219</TotalTime>
  <Words>969</Words>
  <Application>Microsoft Office PowerPoint</Application>
  <PresentationFormat>Presentación en pantalla (4:3)</PresentationFormat>
  <Paragraphs>147</Paragraphs>
  <Slides>33</Slides>
  <Notes>0</Notes>
  <HiddenSlides>0</HiddenSlides>
  <MMClips>0</MMClips>
  <ScaleCrop>false</ScaleCrop>
  <HeadingPairs>
    <vt:vector size="8" baseType="variant">
      <vt:variant>
        <vt:lpstr>Fuentes usadas</vt:lpstr>
      </vt:variant>
      <vt:variant>
        <vt:i4>2</vt:i4>
      </vt:variant>
      <vt:variant>
        <vt:lpstr>Tema</vt:lpstr>
      </vt:variant>
      <vt:variant>
        <vt:i4>1</vt:i4>
      </vt:variant>
      <vt:variant>
        <vt:lpstr>Servidores OLE incrustados</vt:lpstr>
      </vt:variant>
      <vt:variant>
        <vt:i4>1</vt:i4>
      </vt:variant>
      <vt:variant>
        <vt:lpstr>Títulos de diapositiva</vt:lpstr>
      </vt:variant>
      <vt:variant>
        <vt:i4>33</vt:i4>
      </vt:variant>
    </vt:vector>
  </HeadingPairs>
  <TitlesOfParts>
    <vt:vector size="37" baseType="lpstr">
      <vt:lpstr>Calibri</vt:lpstr>
      <vt:lpstr>Arial</vt:lpstr>
      <vt:lpstr>Tema de Office</vt:lpstr>
      <vt:lpstr>Presentación</vt:lpstr>
      <vt:lpstr>Clase</vt:lpstr>
      <vt:lpstr>Importancia del Tema</vt:lpstr>
      <vt:lpstr>Definición</vt:lpstr>
      <vt:lpstr>Presentación de PowerPoint</vt:lpstr>
      <vt:lpstr>Vias de infeccion</vt:lpstr>
      <vt:lpstr>Presentación de PowerPoint</vt:lpstr>
      <vt:lpstr>Forma de recoleccion de orina para urocultivo</vt:lpstr>
      <vt:lpstr>Interpretacion del urocultivo</vt:lpstr>
      <vt:lpstr>Presentación de PowerPoint</vt:lpstr>
      <vt:lpstr>Cistitis Cronica</vt:lpstr>
      <vt:lpstr>Presentación de PowerPoint</vt:lpstr>
      <vt:lpstr>Prostatitis Aguda</vt:lpstr>
      <vt:lpstr>Presentación de PowerPoint</vt:lpstr>
      <vt:lpstr>Pielonefritis Aguda</vt:lpstr>
      <vt:lpstr>Pielonefritis Cronica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Consejos</vt:lpstr>
      <vt:lpstr>Trivia</vt:lpstr>
      <vt:lpstr>Respuesta</vt:lpstr>
    </vt:vector>
  </TitlesOfParts>
  <Company>Your Company Name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Your User Name</dc:creator>
  <cp:lastModifiedBy>jorge zaiatz</cp:lastModifiedBy>
  <cp:revision>21</cp:revision>
  <dcterms:created xsi:type="dcterms:W3CDTF">2010-09-12T13:23:13Z</dcterms:created>
  <dcterms:modified xsi:type="dcterms:W3CDTF">2013-09-27T18:37:14Z</dcterms:modified>
</cp:coreProperties>
</file>